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910" r:id="rId1"/>
    <p:sldMasterId id="2147483911" r:id="rId2"/>
    <p:sldMasterId id="2147483912" r:id="rId3"/>
  </p:sldMasterIdLst>
  <p:notesMasterIdLst>
    <p:notesMasterId r:id="rId4"/>
  </p:notesMasterIdLst>
  <p:sldIdLst>
    <p:sldId id="256" r:id="rId5"/>
    <p:sldId id="257" r:id="rId6"/>
    <p:sldId id="299" r:id="rId7"/>
    <p:sldId id="258" r:id="rId8"/>
    <p:sldId id="297" r:id="rId9"/>
    <p:sldId id="259" r:id="rId10"/>
    <p:sldId id="267" r:id="rId11"/>
    <p:sldId id="268" r:id="rId12"/>
    <p:sldId id="269" r:id="rId13"/>
    <p:sldId id="270" r:id="rId14"/>
    <p:sldId id="271" r:id="rId15"/>
    <p:sldId id="260" r:id="rId16"/>
    <p:sldId id="272" r:id="rId17"/>
    <p:sldId id="26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1" r:id="rId43"/>
    <p:sldId id="298" r:id="rId44"/>
    <p:sldId id="300" r:id="rId45"/>
  </p:sldIdLst>
  <p:sldSz cx="9140733" cy="6855173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presProps" Target="presProps.xml"  /><Relationship Id="rId47" Type="http://schemas.openxmlformats.org/officeDocument/2006/relationships/viewProps" Target="viewProps.xml"  /><Relationship Id="rId48" Type="http://schemas.openxmlformats.org/officeDocument/2006/relationships/theme" Target="theme/theme1.xml"  /><Relationship Id="rId49" Type="http://schemas.openxmlformats.org/officeDocument/2006/relationships/tableStyles" Target="tableStyles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2874" y="685800"/>
            <a:ext cx="457225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인사관리 시스템을 도입했을때 기대 할 수 있는 효과입니다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관리자가 볼 수 있는 사원 전체의 조회 및 수정</a:t>
            </a:r>
            <a:r>
              <a:rPr lang="en-US" altLang="ko-KR"/>
              <a:t>,</a:t>
            </a:r>
            <a:r>
              <a:rPr lang="ko-KR" altLang="en-US"/>
              <a:t> 삭제가 가능하며 편하게 찾을 수 있도록 검색기능도 구현되어 있습니다</a:t>
            </a:r>
            <a:r>
              <a:rPr lang="en-US" altLang="ko-KR"/>
              <a:t>.</a:t>
            </a:r>
            <a:r>
              <a:rPr lang="ko-KR" altLang="en-US"/>
              <a:t> 필요시 관리자가 경력증명서를 출력 할 수 있게 제작했습니다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사원전체 관리에서 경력 증명서를 발급 할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관리자 권한의 사원 등록 메뉴입니다 </a:t>
            </a:r>
            <a:r>
              <a:rPr lang="en-US" altLang="ko-KR"/>
              <a:t>.</a:t>
            </a:r>
            <a:r>
              <a:rPr lang="ko-KR" altLang="en-US"/>
              <a:t>신입사원이 들어왔을때 등록 할 수 있도록 제작했습니다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사원 개인의 재직증명서를 출력 할 수 있게 제작 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급여 관리를 할 수 있는 페이지 입니다</a:t>
            </a:r>
            <a:r>
              <a:rPr lang="en-US" altLang="ko-KR"/>
              <a:t>.</a:t>
            </a:r>
            <a:r>
              <a:rPr lang="ko-KR" altLang="en-US"/>
              <a:t> 사원이 직접 기본급과 수당을 입력하면 하단의 공제대상항목에서 자동으로 차감되어 차인지급액이 결정됩니다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급여 관리를 할 수 있는 페이지 입니다</a:t>
            </a:r>
            <a:r>
              <a:rPr lang="en-US" altLang="ko-KR"/>
              <a:t>.</a:t>
            </a:r>
            <a:r>
              <a:rPr lang="ko-KR" altLang="en-US"/>
              <a:t> 사원이 직접 기본급과 수당을 입력하면 하단의 공제대상항목에서 자동으로 차감되어 차인지급액이 결정됩니다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관리자가 볼 수 있는 지급현황 페이지 입니다 </a:t>
            </a:r>
            <a:r>
              <a:rPr lang="en-US" altLang="ko-KR"/>
              <a:t>.</a:t>
            </a:r>
            <a:r>
              <a:rPr lang="ko-KR" altLang="en-US"/>
              <a:t>모든 사원의 정보와 월급에 대해 한눈에 알아볼 수 있도록 표 형식으로 제작 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급여 명세서 페이지 입니다</a:t>
            </a:r>
            <a:r>
              <a:rPr lang="en-US" altLang="ko-KR"/>
              <a:t>.</a:t>
            </a:r>
            <a:r>
              <a:rPr lang="ko-KR" altLang="en-US"/>
              <a:t> 사원번호와 지급일을 입력하면 지급내역과 공제내역을 한눈에 볼 수 있습니다</a:t>
            </a:r>
            <a:r>
              <a:rPr lang="en-US" altLang="ko-KR"/>
              <a:t>.</a:t>
            </a:r>
            <a:r>
              <a:rPr lang="ko-KR" altLang="en-US"/>
              <a:t> 출력버튼을 넣어 실제 출력이 가능하도록 만들었습니다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사회보험요율 입력메뉴입니다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4</a:t>
            </a:r>
            <a:r>
              <a:rPr lang="ko-KR" altLang="en-US"/>
              <a:t>대보험 비율이 매년 바뀌기 때문에 그때 그때 입력해 넣을 수 있도록 해봤습니다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인사관리 시스템을 도입했을때 기대 할 수 있는 효과입니다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관리자가 적어 놓은 사회보험요율을 확인하는 페이지 입니다</a:t>
            </a:r>
            <a:r>
              <a:rPr lang="en-US" altLang="ko-KR"/>
              <a:t>.</a:t>
            </a:r>
            <a:r>
              <a:rPr lang="ko-KR" altLang="en-US"/>
              <a:t> 눈에 잘 보일 수 있도록 표 형식으로 제작했습니다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사원들이 근태관리를 위해 출결관리를 하는 페이지 입니다</a:t>
            </a:r>
            <a:r>
              <a:rPr lang="en-US" altLang="ko-KR"/>
              <a:t>.</a:t>
            </a:r>
            <a:r>
              <a:rPr lang="ko-KR" altLang="en-US"/>
              <a:t> 출근 버튼을 누르지 않으면 퇴근버튼과 연장근무 버튼을 누를 수 없게 만들었습니다</a:t>
            </a:r>
            <a:r>
              <a:rPr lang="en-US" altLang="ko-KR"/>
              <a:t>.</a:t>
            </a:r>
            <a:r>
              <a:rPr lang="ko-KR" altLang="en-US"/>
              <a:t> 실제 시간과 요일에 맞춰 찍히도록 구현 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관리자가 볼 수 있는 사원 전체 리스트 페이지 입니다</a:t>
            </a:r>
            <a:r>
              <a:rPr lang="en-US" altLang="ko-KR"/>
              <a:t>.</a:t>
            </a:r>
            <a:r>
              <a:rPr lang="ko-KR" altLang="en-US"/>
              <a:t> 사원번호와 성명으로 검색이 가능하고 출</a:t>
            </a:r>
            <a:r>
              <a:rPr lang="en-US" altLang="ko-KR"/>
              <a:t>,</a:t>
            </a:r>
            <a:r>
              <a:rPr lang="ko-KR" altLang="en-US"/>
              <a:t>퇴근 시간을 수정가능합니다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사원들이 자유롭게 작성 가능한 게시판 입니다 </a:t>
            </a:r>
            <a:r>
              <a:rPr lang="en-US" altLang="ko-KR"/>
              <a:t>.</a:t>
            </a:r>
            <a:r>
              <a:rPr lang="ko-KR" altLang="en-US"/>
              <a:t> 게시판의 기능을 구현했습니다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/>
              <a:t>사구성원들이 자유롭게 사용하는 게시판입니다</a:t>
            </a:r>
            <a:r>
              <a:rPr lang="en-US" altLang="ko-KR"/>
              <a:t>. </a:t>
            </a:r>
            <a:endParaRPr lang="en-US" altLang="ko-KR"/>
          </a:p>
          <a:p>
            <a:pPr>
              <a:defRPr/>
            </a:pPr>
            <a:r>
              <a:rPr lang="ko-KR" altLang="en-US"/>
              <a:t>게시글 조회</a:t>
            </a:r>
            <a:r>
              <a:rPr lang="en-US" altLang="ko-KR"/>
              <a:t>, </a:t>
            </a:r>
            <a:r>
              <a:rPr lang="ko-KR" altLang="en-US"/>
              <a:t>추가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댓글 작성</a:t>
            </a:r>
            <a:r>
              <a:rPr lang="en-US" altLang="ko-KR"/>
              <a:t>,</a:t>
            </a:r>
            <a:r>
              <a:rPr lang="ko-KR" altLang="en-US"/>
              <a:t> 검색이 가능합니다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사원들이 자유롭게 작성 가능한 게시판 입니다 </a:t>
            </a:r>
            <a:r>
              <a:rPr lang="en-US" altLang="ko-KR"/>
              <a:t>.</a:t>
            </a:r>
            <a:r>
              <a:rPr lang="ko-KR" altLang="en-US"/>
              <a:t> 게시판의 기능을 구현했습니다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사원들이 자유롭게 작성 가능한 게시판 입니다 </a:t>
            </a:r>
            <a:r>
              <a:rPr lang="en-US" altLang="ko-KR"/>
              <a:t>.</a:t>
            </a:r>
            <a:r>
              <a:rPr lang="ko-KR" altLang="en-US"/>
              <a:t> 게시판의 기능을 구현했습니다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로그인 페이지 입니다</a:t>
            </a:r>
            <a:r>
              <a:rPr lang="en-US" altLang="ko-KR"/>
              <a:t>.</a:t>
            </a:r>
            <a:r>
              <a:rPr lang="ko-KR" altLang="en-US"/>
              <a:t> 사번과 비밀번호를 입력해 로그인이 가능합니다</a:t>
            </a:r>
            <a:r>
              <a:rPr lang="en-US" altLang="ko-KR"/>
              <a:t>.</a:t>
            </a:r>
            <a:r>
              <a:rPr lang="ko-KR" altLang="en-US"/>
              <a:t> 관리자와 사원의 뷰를 나눌 수 있는 공간입니다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홈페이지 왼쪽 상단 로그인을 하고 들어오면 등록된 사진과 함께 사원명이 출력됩니다</a:t>
            </a:r>
            <a:r>
              <a:rPr lang="en-US" altLang="ko-KR"/>
              <a:t>.</a:t>
            </a:r>
            <a:r>
              <a:rPr lang="ko-KR" altLang="en-US"/>
              <a:t> 내 정보를 클릭시 나의 정보 업데이트 란으로 가며 로그아웃시 로그인 페이지로 이동됩니다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메인 홈페이지의 왼쪽 메뉴리스트 입니다</a:t>
            </a:r>
            <a:r>
              <a:rPr lang="en-US" altLang="ko-KR"/>
              <a:t>.</a:t>
            </a:r>
            <a:r>
              <a:rPr lang="ko-KR" altLang="en-US"/>
              <a:t> 클릭시 로그인 후 이용해주세요 라는 창이 뜨며 로그인 화면으로 넘어갑니다</a:t>
            </a:r>
            <a:r>
              <a:rPr lang="en-US" altLang="ko-KR"/>
              <a:t>.</a:t>
            </a:r>
            <a:r>
              <a:rPr lang="ko-KR" altLang="en-US"/>
              <a:t> 비로그인시 이용 할 수 없습니다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메인 홈페이지입니다</a:t>
            </a:r>
            <a:r>
              <a:rPr lang="en-US" altLang="ko-KR"/>
              <a:t>.</a:t>
            </a:r>
            <a:r>
              <a:rPr lang="ko-KR" altLang="en-US"/>
              <a:t> 회사에서 진행되는 사내 교육 프로그램이나 필요한 것들을 모아 가볍게 볼 수 있도록 만들었습니다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인사관리의 사원 조회 페이지 입니다</a:t>
            </a:r>
            <a:r>
              <a:rPr lang="en-US" altLang="ko-KR"/>
              <a:t>.</a:t>
            </a:r>
            <a:r>
              <a:rPr lang="ko-KR" altLang="en-US"/>
              <a:t> 비상 연락망으로도 사용 할 수 있도록 전화번호와 이메일 주소도 확인 가능 하게끔 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사원 개인의 정보를 업데이트 할 수 있게 나의 정보 메뉴를 만들어 놓았습니다</a:t>
            </a:r>
            <a:r>
              <a:rPr lang="en-US" altLang="ko-KR"/>
              <a:t>.</a:t>
            </a:r>
            <a:r>
              <a:rPr lang="ko-KR" altLang="en-US"/>
              <a:t> 프로필사진과 주민번호 부터 비밀번호까지 데이터들을 수정할 수 있으며, </a:t>
            </a:r>
            <a:endParaRPr lang="ko-KR" altLang="en-US"/>
          </a:p>
          <a:p>
            <a:pPr>
              <a:defRPr/>
            </a:pPr>
            <a:r>
              <a:rPr lang="ko-KR" altLang="en-US"/>
              <a:t>회색칸은 관리자가 초기값으로 설정한 부분이며 오로지 읽기만 가능합니다.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035" y="1599540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538" y="1599540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864" y="3982577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5367" y="3982577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26942" y="6353597"/>
            <a:ext cx="2057043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2021-01-26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6816" y="6353597"/>
            <a:ext cx="3085536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5185" y="6353597"/>
            <a:ext cx="2057043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29746016-5069-4AD6-B0F6-15006EBBD9A6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2021-02-04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2021-02-04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035" y="1599540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538" y="1599540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864" y="3982577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5367" y="3982577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26942" y="6353597"/>
            <a:ext cx="2057043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2021-02-04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6816" y="6353597"/>
            <a:ext cx="3085536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5185" y="6353597"/>
            <a:ext cx="2057043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9405953-3DF7-401B-964C-A9A01A11B193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2021-02-04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035" y="1599540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538" y="1599540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864" y="3982577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5367" y="3982577"/>
            <a:ext cx="4037156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26942" y="6353597"/>
            <a:ext cx="2057043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2021-01-26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6816" y="6353597"/>
            <a:ext cx="3085536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5185" y="6353597"/>
            <a:ext cx="2057043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C723BB-085E-404A-85C5-FF4ED11E8CFA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slideLayout" Target="../slideLayouts/slideLayout34.xml"  /><Relationship Id="rId11" Type="http://schemas.openxmlformats.org/officeDocument/2006/relationships/slideLayout" Target="../slideLayouts/slideLayout35.xml"  /><Relationship Id="rId12" Type="http://schemas.openxmlformats.org/officeDocument/2006/relationships/slideLayout" Target="../slideLayouts/slideLayout36.xml"  /><Relationship Id="rId13" Type="http://schemas.openxmlformats.org/officeDocument/2006/relationships/theme" Target="../theme/theme3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slideLayout" Target="../slideLayouts/slideLayout28.xml"  /><Relationship Id="rId5" Type="http://schemas.openxmlformats.org/officeDocument/2006/relationships/slideLayout" Target="../slideLayouts/slideLayout29.xml"  /><Relationship Id="rId6" Type="http://schemas.openxmlformats.org/officeDocument/2006/relationships/slideLayout" Target="../slideLayouts/slideLayout30.xml"  /><Relationship Id="rId7" Type="http://schemas.openxmlformats.org/officeDocument/2006/relationships/slideLayout" Target="../slideLayouts/slideLayout31.xml"  /><Relationship Id="rId8" Type="http://schemas.openxmlformats.org/officeDocument/2006/relationships/slideLayout" Target="../slideLayouts/slideLayout32.xml"  /><Relationship Id="rId9" Type="http://schemas.openxmlformats.org/officeDocument/2006/relationships/slideLayout" Target="../slideLayouts/slideLayout33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035" y="274524"/>
            <a:ext cx="8226658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035" y="1599540"/>
            <a:ext cx="8226658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6942" y="6353597"/>
            <a:ext cx="205704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2021-01-26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6816" y="6353597"/>
            <a:ext cx="3085536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5185" y="6353597"/>
            <a:ext cx="205704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AA4ECFC-46AF-4F7F-BDD0-D5146A3AE570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035" y="274524"/>
            <a:ext cx="8226658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035" y="1599540"/>
            <a:ext cx="8226658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6942" y="6353597"/>
            <a:ext cx="205704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2021-01-26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6816" y="6353597"/>
            <a:ext cx="3085536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5185" y="6353597"/>
            <a:ext cx="205704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96D9784-86B6-4199-836B-BA543ECE8F32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1_한컴오피스"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26942" y="363483"/>
            <a:ext cx="7885285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6942" y="1823725"/>
            <a:ext cx="7885285" cy="4350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sym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sym typeface="Arial"/>
            </a:endParaRP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sym typeface="Arial"/>
            </a:endParaRP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sym typeface="Arial"/>
            </a:endParaRP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sym typeface="Arial"/>
            </a:endParaRP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6942" y="6353597"/>
            <a:ext cx="205704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2021-02-04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6816" y="6353597"/>
            <a:ext cx="3085536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5185" y="6353597"/>
            <a:ext cx="205704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03680BC0-D92D-422E-87A6-336E6E58B7A8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 Light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 Ligh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4.png"  /><Relationship Id="rId14" Type="http://schemas.openxmlformats.org/officeDocument/2006/relationships/image" Target="../media/image24.png"  /><Relationship Id="rId15" Type="http://schemas.openxmlformats.org/officeDocument/2006/relationships/image" Target="../media/image25.png"  /><Relationship Id="rId16" Type="http://schemas.openxmlformats.org/officeDocument/2006/relationships/image" Target="../media/image26.png"  /><Relationship Id="rId17" Type="http://schemas.openxmlformats.org/officeDocument/2006/relationships/image" Target="../media/image27.png"  /><Relationship Id="rId18" Type="http://schemas.openxmlformats.org/officeDocument/2006/relationships/image" Target="../media/image28.png"  /><Relationship Id="rId2" Type="http://schemas.openxmlformats.org/officeDocument/2006/relationships/image" Target="../media/image15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jpe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10" Type="http://schemas.openxmlformats.org/officeDocument/2006/relationships/image" Target="../media/image37.png"  /><Relationship Id="rId11" Type="http://schemas.openxmlformats.org/officeDocument/2006/relationships/image" Target="../media/image38.png"  /><Relationship Id="rId12" Type="http://schemas.openxmlformats.org/officeDocument/2006/relationships/image" Target="../media/image39.png"  /><Relationship Id="rId13" Type="http://schemas.openxmlformats.org/officeDocument/2006/relationships/image" Target="../media/image40.png"  /><Relationship Id="rId14" Type="http://schemas.openxmlformats.org/officeDocument/2006/relationships/image" Target="../media/image41.png"  /><Relationship Id="rId15" Type="http://schemas.openxmlformats.org/officeDocument/2006/relationships/image" Target="../media/image42.png"  /><Relationship Id="rId16" Type="http://schemas.openxmlformats.org/officeDocument/2006/relationships/image" Target="../media/image43.png"  /><Relationship Id="rId17" Type="http://schemas.openxmlformats.org/officeDocument/2006/relationships/image" Target="../media/image44.jpeg"  /><Relationship Id="rId18" Type="http://schemas.openxmlformats.org/officeDocument/2006/relationships/image" Target="../media/image45.png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4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4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4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4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5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5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5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5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5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5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5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5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5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6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6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0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6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6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6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6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6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6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6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69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7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3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3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" descr="C:\Users\B250M-DS3H\Desktop\people.png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95021" y="993607"/>
            <a:ext cx="4760007" cy="4760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125" name="제목 1"/>
          <p:cNvSpPr>
            <a:spLocks noGrp="1"/>
          </p:cNvSpPr>
          <p:nvPr>
            <p:ph type="ctrTitle" idx="0"/>
          </p:nvPr>
        </p:nvSpPr>
        <p:spPr>
          <a:xfrm>
            <a:off x="320615" y="2410982"/>
            <a:ext cx="4348966" cy="1214198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baseline="0" mc:Ignorable="hp" hp:hslEmbossed="0">
                <a:solidFill>
                  <a:srgbClr val="ed7d31">
                    <a:alpha val="100000"/>
                  </a:srgbClr>
                </a:solidFill>
                <a:latin typeface="함초롬돋움"/>
                <a:sym typeface="Arial"/>
              </a:rPr>
              <a:t>인</a:t>
            </a:r>
            <a:r>
              <a:rPr xmlns:mc="http://schemas.openxmlformats.org/markup-compatibility/2006" xmlns:hp="http://schemas.haansoft.com/office/presentation/8.0" kumimoji="0" lang="ko-KR" altLang="en-US" sz="4400" b="1" i="0" baseline="0" mc:Ignorable="hp" hp:hslEmbossed="0">
                <a:solidFill>
                  <a:srgbClr val="2f5597">
                    <a:alpha val="100000"/>
                  </a:srgbClr>
                </a:solidFill>
                <a:latin typeface="Calibri Light"/>
                <a:sym typeface="Arial"/>
              </a:rPr>
              <a:t>사</a:t>
            </a:r>
            <a:r>
              <a:rPr xmlns:mc="http://schemas.openxmlformats.org/markup-compatibility/2006" xmlns:hp="http://schemas.haansoft.com/office/presentation/8.0" kumimoji="0" lang="ko-KR" altLang="en-US" sz="44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 Light"/>
                <a:sym typeface="Arial"/>
              </a:rPr>
              <a:t>관리시스템</a:t>
            </a:r>
            <a:endParaRPr xmlns:mc="http://schemas.openxmlformats.org/markup-compatibility/2006" xmlns:hp="http://schemas.haansoft.com/office/presentation/8.0" kumimoji="0" lang="ko-KR" altLang="en-US" sz="4400" b="1" i="0" mc:Ignorable="hp" hp:hslEmbossed="0">
              <a:solidFill>
                <a:srgbClr val="000000">
                  <a:alpha val="100000"/>
                </a:srgbClr>
              </a:solidFill>
              <a:latin typeface="Calibri Light"/>
              <a:sym typeface="Arial"/>
            </a:endParaRPr>
          </a:p>
        </p:txBody>
      </p:sp>
      <p:sp>
        <p:nvSpPr>
          <p:cNvPr id="5126" name="부제목 2"/>
          <p:cNvSpPr>
            <a:spLocks noGrp="1"/>
          </p:cNvSpPr>
          <p:nvPr>
            <p:ph type="subTitle" idx="1"/>
          </p:nvPr>
        </p:nvSpPr>
        <p:spPr>
          <a:xfrm>
            <a:off x="361865" y="3785488"/>
            <a:ext cx="4114086" cy="596800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1028836" rtl="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에이콘 5팀 팀장 : 조성준</a:t>
            </a:r>
            <a:endParaRPr xmlns:mc="http://schemas.openxmlformats.org/markup-compatibility/2006" xmlns:hp="http://schemas.haansoft.com/office/presentation/8.0" kumimoji="0" lang="ko-KR" altLang="en-US" sz="1500" b="0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  <a:p>
            <a:pPr marL="0" lvl="0" indent="0" algn="ctr" defTabSz="1028836" rtl="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팀원 : 김다해, 서희진, 이준형, 최인권</a:t>
            </a:r>
            <a:endParaRPr xmlns:mc="http://schemas.openxmlformats.org/markup-compatibility/2006" xmlns:hp="http://schemas.haansoft.com/office/presentation/8.0" kumimoji="0" lang="ko-KR" altLang="en-US" sz="15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6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197" name="제목 1"/>
          <p:cNvSpPr>
            <a:spLocks noGrp="1"/>
          </p:cNvSpPr>
          <p:nvPr>
            <p:ph type="title" idx="0"/>
          </p:nvPr>
        </p:nvSpPr>
        <p:spPr>
          <a:xfrm>
            <a:off x="320773" y="978668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근태관리</a:t>
            </a:r>
            <a:r>
              <a:rPr xmlns:mc="http://schemas.openxmlformats.org/markup-compatibility/2006" xmlns:hp="http://schemas.haansoft.com/office/presentation/8.0" kumimoji="0" lang="en-US" altLang="ko-KR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UML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8198" name=""/>
          <p:cNvSpPr txBox="1"/>
          <p:nvPr/>
        </p:nvSpPr>
        <p:spPr>
          <a:xfrm>
            <a:off x="353938" y="1234851"/>
            <a:ext cx="260779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서비스 소개</a:t>
            </a:r>
            <a:endParaRPr xmlns:mc="http://schemas.openxmlformats.org/markup-compatibility/2006" xmlns:hp="http://schemas.haansoft.com/office/presentation/8.0" kumimoji="0" lang="ko-KR" altLang="en-US" sz="12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8199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0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1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 / 개발환경 2   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83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9487" y="1294204"/>
            <a:ext cx="6361758" cy="5446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6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197" name="제목 1"/>
          <p:cNvSpPr>
            <a:spLocks noGrp="1"/>
          </p:cNvSpPr>
          <p:nvPr>
            <p:ph type="title" idx="0"/>
          </p:nvPr>
        </p:nvSpPr>
        <p:spPr>
          <a:xfrm>
            <a:off x="320773" y="978668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게시판</a:t>
            </a:r>
            <a:r>
              <a:rPr xmlns:mc="http://schemas.openxmlformats.org/markup-compatibility/2006" xmlns:hp="http://schemas.haansoft.com/office/presentation/8.0" kumimoji="0" lang="en-US" altLang="ko-KR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UML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8198" name=""/>
          <p:cNvSpPr txBox="1"/>
          <p:nvPr/>
        </p:nvSpPr>
        <p:spPr>
          <a:xfrm>
            <a:off x="353938" y="1234851"/>
            <a:ext cx="260779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서비스 소개</a:t>
            </a:r>
            <a:endParaRPr xmlns:mc="http://schemas.openxmlformats.org/markup-compatibility/2006" xmlns:hp="http://schemas.haansoft.com/office/presentation/8.0" kumimoji="0" lang="ko-KR" altLang="en-US" sz="12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8199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0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1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 / 개발환경 2   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83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185" y="1736044"/>
            <a:ext cx="7862362" cy="4644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8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개발 도구</a:t>
            </a:r>
            <a:endParaRPr xmlns:mc="http://schemas.openxmlformats.org/markup-compatibility/2006" xmlns:hp="http://schemas.haansoft.com/office/presentation/8.0" kumimoji="0" lang="ko-KR" altLang="en-US" sz="2000" b="1" i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cxnSp>
        <p:nvCxnSpPr>
          <p:cNvPr id="9229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230" name=""/>
          <p:cNvSpPr txBox="1"/>
          <p:nvPr/>
        </p:nvSpPr>
        <p:spPr>
          <a:xfrm>
            <a:off x="353938" y="1234851"/>
            <a:ext cx="260779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12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31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9232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9245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  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74" name="TextBox 46"/>
          <p:cNvSpPr txBox="1"/>
          <p:nvPr/>
        </p:nvSpPr>
        <p:spPr>
          <a:xfrm>
            <a:off x="0" y="4214818"/>
            <a:ext cx="9140733" cy="2640354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9275" name="그림 42" descr="C:\Users\B250M-DS3H\Desktop\5팀 포폴\이미지 작업\memo2.png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360000">
            <a:off x="1323345" y="2677314"/>
            <a:ext cx="1809436" cy="16617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76" name="그림 37" descr="C:\Users\B250M-DS3H\Desktop\5팀 포폴\이미지 작업\memo2.png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 rot="360000">
            <a:off x="5615859" y="2796276"/>
            <a:ext cx="1809436" cy="15425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77" name="그림 36" descr="C:\Users\B250M-DS3H\Desktop\5팀 포폴\이미지 작업\memo4.png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360000">
            <a:off x="-21576" y="2744561"/>
            <a:ext cx="1619144" cy="14870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78" name="그림 34" descr="C:\Users\B250M-DS3H\Desktop\5팀 포폴\이미지 작업\memo7.png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300000">
            <a:off x="4175015" y="2799941"/>
            <a:ext cx="1667832" cy="15317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79" name="Picture 7" descr="C:\Users\Y\Desktop\123123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254313" y="3087364"/>
            <a:ext cx="1537434" cy="1151592"/>
          </a:xfrm>
          <a:prstGeom prst="rect">
            <a:avLst/>
          </a:prstGeom>
          <a:noFill/>
        </p:spPr>
      </p:pic>
      <p:pic>
        <p:nvPicPr>
          <p:cNvPr id="9280" name="그림 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357158" y="3038558"/>
            <a:ext cx="927943" cy="10180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81" name="그림 10" descr="elê³¼ jstlì ëí ì´ë¯¸ì§ ê²ìê²°ê³¼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6286512" y="4986718"/>
            <a:ext cx="2215862" cy="1371240"/>
          </a:xfrm>
          <a:prstGeom prst="rect">
            <a:avLst/>
          </a:prstGeom>
          <a:noFill/>
          <a:ln w="9544" cap="flat" cmpd="sng" algn="ctr">
            <a:solidFill>
              <a:srgbClr val="ffffff"/>
            </a:solidFill>
            <a:prstDash val="solid"/>
            <a:round/>
            <a:headEnd w="med" len="med"/>
            <a:tailEnd w="med" len="med"/>
          </a:ln>
        </p:spPr>
      </p:pic>
      <p:grpSp>
        <p:nvGrpSpPr>
          <p:cNvPr id="9282" name="Group 1"/>
          <p:cNvGrpSpPr/>
          <p:nvPr/>
        </p:nvGrpSpPr>
        <p:grpSpPr>
          <a:xfrm rot="0">
            <a:off x="6111700" y="3031305"/>
            <a:ext cx="844500" cy="1122633"/>
            <a:chOff x="7344023" y="2561745"/>
            <a:chExt cx="572967" cy="820573"/>
          </a:xfrm>
        </p:grpSpPr>
        <p:pic>
          <p:nvPicPr>
            <p:cNvPr id="9283" name="그림 13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344023" y="2561745"/>
              <a:ext cx="572966" cy="544444"/>
            </a:xfrm>
            <a:prstGeom prst="rect">
              <a:avLst/>
            </a:prstGeom>
            <a:noFill/>
            <a:ln w="954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pic>
        <p:pic>
          <p:nvPicPr>
            <p:cNvPr id="9284" name="그림 14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7361494" y="3129967"/>
              <a:ext cx="544388" cy="252351"/>
            </a:xfrm>
            <a:prstGeom prst="rect">
              <a:avLst/>
            </a:prstGeom>
            <a:noFill/>
            <a:ln w="954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pic>
      </p:grpSp>
      <p:pic>
        <p:nvPicPr>
          <p:cNvPr id="9285" name="그림 15" descr="ì ì´ì¿¼ë¦¬ì ëí ì´ë¯¸ì§ ê²ìê²°ê³¼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3643306" y="5329978"/>
            <a:ext cx="2428892" cy="14566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86" name="Picture 3" descr="C:\Users\kitcoop\Desktop\html-css-javascript.png"/>
          <p:cNvPicPr>
            <a:picLocks noChangeAspect="1" noChangeArrowheads="1"/>
          </p:cNvPicPr>
          <p:nvPr/>
        </p:nvPicPr>
        <p:blipFill rotWithShape="1">
          <a:blip r:embed="rId12"/>
          <a:srcRect l="72400"/>
          <a:stretch>
            <a:fillRect/>
          </a:stretch>
        </p:blipFill>
        <p:spPr>
          <a:xfrm>
            <a:off x="1301958" y="4879083"/>
            <a:ext cx="912588" cy="1478875"/>
          </a:xfrm>
          <a:prstGeom prst="rect">
            <a:avLst/>
          </a:prstGeom>
          <a:noFill/>
        </p:spPr>
      </p:pic>
      <p:pic>
        <p:nvPicPr>
          <p:cNvPr id="9287" name="Picture 3" descr="C:\Users\kitcoop\Desktop\html-css-javascript.png"/>
          <p:cNvPicPr>
            <a:picLocks noChangeAspect="1" noChangeArrowheads="1"/>
          </p:cNvPicPr>
          <p:nvPr/>
        </p:nvPicPr>
        <p:blipFill rotWithShape="1">
          <a:blip r:embed="rId13"/>
          <a:srcRect l="35390" r="35830"/>
          <a:stretch>
            <a:fillRect/>
          </a:stretch>
        </p:blipFill>
        <p:spPr>
          <a:xfrm>
            <a:off x="2405955" y="4879082"/>
            <a:ext cx="951599" cy="1478875"/>
          </a:xfrm>
          <a:prstGeom prst="rect">
            <a:avLst/>
          </a:prstGeom>
          <a:noFill/>
        </p:spPr>
      </p:pic>
      <p:pic>
        <p:nvPicPr>
          <p:cNvPr id="9288" name="Picture 3" descr="C:\Users\kitcoop\Desktop\html-css-javascript.png"/>
          <p:cNvPicPr>
            <a:picLocks noChangeAspect="1" noChangeArrowheads="1"/>
          </p:cNvPicPr>
          <p:nvPr/>
        </p:nvPicPr>
        <p:blipFill rotWithShape="1">
          <a:blip r:embed="rId14"/>
          <a:srcRect r="71920"/>
          <a:stretch>
            <a:fillRect/>
          </a:stretch>
        </p:blipFill>
        <p:spPr>
          <a:xfrm>
            <a:off x="226607" y="4879084"/>
            <a:ext cx="928667" cy="1478874"/>
          </a:xfrm>
          <a:prstGeom prst="rect">
            <a:avLst/>
          </a:prstGeom>
          <a:noFill/>
        </p:spPr>
      </p:pic>
      <p:grpSp>
        <p:nvGrpSpPr>
          <p:cNvPr id="9289" name="그룹 26"/>
          <p:cNvGrpSpPr/>
          <p:nvPr/>
        </p:nvGrpSpPr>
        <p:grpSpPr>
          <a:xfrm rot="0">
            <a:off x="3929058" y="4267799"/>
            <a:ext cx="1928826" cy="1447217"/>
            <a:chOff x="1619672" y="1203598"/>
            <a:chExt cx="2201944" cy="1239106"/>
          </a:xfrm>
        </p:grpSpPr>
        <p:pic>
          <p:nvPicPr>
            <p:cNvPr id="9290" name="Picture 2" descr="C:\Users\kitcoop\Desktop\1200px-AJAX_logo_by_gengns.svg.png"/>
            <p:cNvPicPr>
              <a:picLocks noChangeAspect="1" noChangeArrowheads="1"/>
            </p:cNvPicPr>
            <p:nvPr/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1691680" y="1203598"/>
              <a:ext cx="1944216" cy="933224"/>
            </a:xfrm>
            <a:prstGeom prst="rect">
              <a:avLst/>
            </a:prstGeom>
            <a:noFill/>
          </p:spPr>
        </p:pic>
        <p:sp>
          <p:nvSpPr>
            <p:cNvPr id="9291" name="Subtitle 2"/>
            <p:cNvSpPr txBox="1"/>
            <p:nvPr/>
          </p:nvSpPr>
          <p:spPr>
            <a:xfrm>
              <a:off x="1619672" y="2142667"/>
              <a:ext cx="2201944" cy="30003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lvl="0">
                <a:defRPr/>
              </a:pPr>
              <a:endParaRPr lang="en-GB" altLang="en-US" sz="1000">
                <a:solidFill>
                  <a:srgbClr val="1c364a"/>
                </a:solidFill>
                <a:latin typeface="나눔바른고딕"/>
                <a:ea typeface="나눔바른고딕"/>
                <a:cs typeface="Arial"/>
              </a:endParaRPr>
            </a:p>
          </p:txBody>
        </p:sp>
      </p:grpSp>
      <p:pic>
        <p:nvPicPr>
          <p:cNvPr id="9292" name="Picture 2" descr="C:\Users\Y\Desktop\톰캣1.png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1670076" y="3015926"/>
            <a:ext cx="1173162" cy="952500"/>
          </a:xfrm>
          <a:prstGeom prst="rect">
            <a:avLst/>
          </a:prstGeom>
          <a:noFill/>
        </p:spPr>
      </p:pic>
      <p:pic>
        <p:nvPicPr>
          <p:cNvPr id="9293" name="Picture 4" descr="C:\Users\Y\Desktop\saddas.png"/>
          <p:cNvPicPr>
            <a:picLocks noChangeAspect="1"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2964702" y="2214554"/>
            <a:ext cx="3464686" cy="1979969"/>
          </a:xfrm>
          <a:prstGeom prst="rect">
            <a:avLst/>
          </a:prstGeom>
          <a:noFill/>
        </p:spPr>
      </p:pic>
      <p:pic>
        <p:nvPicPr>
          <p:cNvPr id="9294" name="Picture 5" descr="C:\Users\Y\Desktop\mariadb.png"/>
          <p:cNvPicPr>
            <a:picLocks noChangeAspect="1" noChangeArrowheads="1"/>
          </p:cNvPicPr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7286644" y="2578241"/>
            <a:ext cx="1714512" cy="165213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 descr="C:\Users\B250M-DS3H\Desktop\5팀 포폴\이미지 작업\memo8.png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21420000">
            <a:off x="6710717" y="4068036"/>
            <a:ext cx="1831652" cy="16808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1" name="" descr="C:\Users\B250M-DS3H\Desktop\5팀 포폴\이미지 작업\memo1.png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 rot="21420000">
            <a:off x="565040" y="2068150"/>
            <a:ext cx="1809436" cy="16601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2" name="" descr="C:\Users\B250M-DS3H\Desktop\5팀 포폴\이미지 작업\memo2.png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360000">
            <a:off x="6726569" y="2126870"/>
            <a:ext cx="1809436" cy="16617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3" name="" descr="C:\Users\B250M-DS3H\Desktop\5팀 포폴\이미지 작업\memo3.png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420000">
            <a:off x="4675945" y="2115763"/>
            <a:ext cx="1809380" cy="16617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4" name="" descr="C:\Users\B250M-DS3H\Desktop\5팀 포폴\이미지 작업\memo4.png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21360000">
            <a:off x="2598250" y="4160080"/>
            <a:ext cx="1809436" cy="16617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5" name="" descr="C:\Users\B250M-DS3H\Desktop\5팀 포폴\이미지 작업\memo5.png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 rot="21420000">
            <a:off x="518991" y="4217237"/>
            <a:ext cx="1811055" cy="16617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6" name="" descr="C:\Users\B250M-DS3H\Desktop\5팀 포폴\이미지 작업\memo6.png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 rot="21240000">
            <a:off x="4675945" y="4160080"/>
            <a:ext cx="1809380" cy="16617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7" name="" descr="C:\Users\B250M-DS3H\Desktop\5팀 포폴\이미지 작업\memo7.png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 rot="300000">
            <a:off x="2680803" y="2055424"/>
            <a:ext cx="1809436" cy="16617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28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개발 도구</a:t>
            </a:r>
            <a:endParaRPr xmlns:mc="http://schemas.openxmlformats.org/markup-compatibility/2006" xmlns:hp="http://schemas.haansoft.com/office/presentation/8.0" kumimoji="0" lang="ko-KR" altLang="en-US" sz="2000" b="1" i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cxnSp>
        <p:nvCxnSpPr>
          <p:cNvPr id="9229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230" name=""/>
          <p:cNvSpPr txBox="1"/>
          <p:nvPr/>
        </p:nvSpPr>
        <p:spPr>
          <a:xfrm>
            <a:off x="353938" y="1234851"/>
            <a:ext cx="260779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12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31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9232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9236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5146582" y="2426540"/>
            <a:ext cx="978075" cy="10730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38" name="" descr="elê³¼ jstlì ëí ì´ë¯¸ì§ ê²ìê²°ê³¼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5014463" y="4621970"/>
            <a:ext cx="1212524" cy="750345"/>
          </a:xfrm>
          <a:prstGeom prst="rect">
            <a:avLst/>
          </a:prstGeom>
          <a:noFill/>
          <a:ln w="9544" cap="flat" cmpd="sng" algn="ctr">
            <a:solidFill>
              <a:srgbClr val="ffffff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9239" name="" descr="mariadbì ëí ì´ë¯¸ì§ ê²ìê²°ê³¼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3072229" y="4594448"/>
            <a:ext cx="849894" cy="849894"/>
          </a:xfrm>
          <a:prstGeom prst="rect">
            <a:avLst/>
          </a:prstGeom>
          <a:noFill/>
          <a:ln w="9544" cap="flat" cmpd="sng" algn="ctr">
            <a:solidFill>
              <a:srgbClr val="ffffff"/>
            </a:solidFill>
            <a:prstDash val="solid"/>
            <a:round/>
            <a:headEnd w="med" len="med"/>
            <a:tailEnd w="med" len="med"/>
          </a:ln>
        </p:spPr>
      </p:pic>
      <p:grpSp>
        <p:nvGrpSpPr>
          <p:cNvPr id="9240" name="Group 1"/>
          <p:cNvGrpSpPr/>
          <p:nvPr/>
        </p:nvGrpSpPr>
        <p:grpSpPr>
          <a:xfrm rot="0">
            <a:off x="7344023" y="2520539"/>
            <a:ext cx="683639" cy="979074"/>
            <a:chOff x="7344023" y="2561745"/>
            <a:chExt cx="572967" cy="820573"/>
          </a:xfrm>
        </p:grpSpPr>
        <p:pic>
          <p:nvPicPr>
            <p:cNvPr id="9241" name="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7344023" y="2561745"/>
              <a:ext cx="572966" cy="544444"/>
            </a:xfrm>
            <a:prstGeom prst="rect">
              <a:avLst/>
            </a:prstGeom>
            <a:noFill/>
            <a:ln w="954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pic>
        <p:pic>
          <p:nvPicPr>
            <p:cNvPr id="9242" name="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7361494" y="3129967"/>
              <a:ext cx="544388" cy="252351"/>
            </a:xfrm>
            <a:prstGeom prst="rect">
              <a:avLst/>
            </a:prstGeom>
            <a:noFill/>
            <a:ln w="954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pic>
      </p:grpSp>
      <p:pic>
        <p:nvPicPr>
          <p:cNvPr id="9243" name="" descr="ì ì´ì¿¼ë¦¬ì ëí ì´ë¯¸ì§ ê²ìê²°ê³¼"/>
          <p:cNvPicPr>
            <a:picLocks noChangeAspect="1"/>
          </p:cNvPicPr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7019284" y="4652045"/>
            <a:ext cx="1200075" cy="7196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44" name="" descr="APACHEì ëí ì´ë¯¸ì§ ê²ìê²°ê³¼"/>
          <p:cNvPicPr>
            <a:picLocks noChangeAspect="1"/>
          </p:cNvPicPr>
          <p:nvPr/>
        </p:nvPicPr>
        <p:blipFill rotWithShape="1">
          <a:blip r:embed="rId16">
            <a:lum/>
          </a:blip>
          <a:stretch>
            <a:fillRect/>
          </a:stretch>
        </p:blipFill>
        <p:spPr>
          <a:xfrm>
            <a:off x="2481583" y="2152737"/>
            <a:ext cx="2321725" cy="15629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45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  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9246" name="" descr="C:\Users\B250M-DS3H\Desktop\download.jpg"/>
          <p:cNvPicPr>
            <a:picLocks noChangeAspect="1"/>
          </p:cNvPicPr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1113070" y="4652045"/>
            <a:ext cx="773667" cy="7736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47" name="Picture 2" descr="C:\Users\kitcoop\Desktop\1200px-AJAX_logo_by_gengns.svg.png"/>
          <p:cNvPicPr>
            <a:picLocks noChangeAspect="1" noChangeArrowheads="1"/>
          </p:cNvPicPr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848972" y="2635289"/>
            <a:ext cx="1200449" cy="5762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데이터 베이스 구성(ERD)</a:t>
            </a:r>
            <a:endParaRPr xmlns:mc="http://schemas.openxmlformats.org/markup-compatibility/2006" xmlns:hp="http://schemas.haansoft.com/office/presentation/8.0" kumimoji="0" lang="ko-KR" altLang="en-US" sz="2000" b="1" i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12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 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52" name=""/>
          <p:cNvPicPr>
            <a:picLocks noChangeAspect="1"/>
          </p:cNvPicPr>
          <p:nvPr/>
        </p:nvPicPr>
        <p:blipFill rotWithShape="1">
          <a:blip r:embed="rId2"/>
          <a:srcRect l="3510" t="1300"/>
          <a:stretch>
            <a:fillRect/>
          </a:stretch>
        </p:blipFill>
        <p:spPr>
          <a:xfrm>
            <a:off x="366960" y="1482857"/>
            <a:ext cx="8406813" cy="5257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로그인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59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60" name="직사각형 10"/>
          <p:cNvSpPr/>
          <p:nvPr/>
        </p:nvSpPr>
        <p:spPr>
          <a:xfrm>
            <a:off x="1176069" y="2253587"/>
            <a:ext cx="7427855" cy="41723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1" name="직사각형 11"/>
          <p:cNvSpPr/>
          <p:nvPr/>
        </p:nvSpPr>
        <p:spPr>
          <a:xfrm>
            <a:off x="1554276" y="4498157"/>
            <a:ext cx="2007712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2" name="모서리가 둥근 사각형 설명선 2"/>
          <p:cNvSpPr/>
          <p:nvPr/>
        </p:nvSpPr>
        <p:spPr>
          <a:xfrm>
            <a:off x="5002528" y="1513317"/>
            <a:ext cx="1440540" cy="360135"/>
          </a:xfrm>
          <a:prstGeom prst="wedgeRoundRectCallout">
            <a:avLst>
              <a:gd name="adj1" fmla="val -38530"/>
              <a:gd name="adj2" fmla="val 120767"/>
              <a:gd name="adj3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3" name="모서리가 둥근 사각형 설명선 14"/>
          <p:cNvSpPr/>
          <p:nvPr/>
        </p:nvSpPr>
        <p:spPr>
          <a:xfrm>
            <a:off x="5762389" y="2270768"/>
            <a:ext cx="1440540" cy="360135"/>
          </a:xfrm>
          <a:prstGeom prst="wedgeRoundRectCallout">
            <a:avLst>
              <a:gd name="adj1" fmla="val -36759"/>
              <a:gd name="adj2" fmla="val 83628"/>
              <a:gd name="adj3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4" name="TextBox 19"/>
          <p:cNvSpPr txBox="1"/>
          <p:nvPr/>
        </p:nvSpPr>
        <p:spPr>
          <a:xfrm>
            <a:off x="5274054" y="1554884"/>
            <a:ext cx="1003495" cy="2720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암호화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65" name="TextBox 20"/>
          <p:cNvSpPr txBox="1"/>
          <p:nvPr/>
        </p:nvSpPr>
        <p:spPr>
          <a:xfrm>
            <a:off x="5836857" y="2304288"/>
            <a:ext cx="1326481" cy="2670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개인정보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67" name="모서리가 둥근 사각형 설명선 25"/>
          <p:cNvSpPr/>
          <p:nvPr/>
        </p:nvSpPr>
        <p:spPr>
          <a:xfrm>
            <a:off x="670434" y="1893452"/>
            <a:ext cx="1440540" cy="360135"/>
          </a:xfrm>
          <a:prstGeom prst="wedgeRoundRectCallout">
            <a:avLst>
              <a:gd name="adj1" fmla="val 40927"/>
              <a:gd name="adj2" fmla="val 78513"/>
              <a:gd name="adj3" fmla="val 16667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8" name="TextBox 26"/>
          <p:cNvSpPr txBox="1"/>
          <p:nvPr/>
        </p:nvSpPr>
        <p:spPr>
          <a:xfrm>
            <a:off x="896989" y="1937748"/>
            <a:ext cx="1222018" cy="2701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로그인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70" name="TextBox 35"/>
          <p:cNvSpPr txBox="1"/>
          <p:nvPr/>
        </p:nvSpPr>
        <p:spPr>
          <a:xfrm>
            <a:off x="1977394" y="4529572"/>
            <a:ext cx="167148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개인 정보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1" name="직사각형 36"/>
          <p:cNvSpPr/>
          <p:nvPr/>
        </p:nvSpPr>
        <p:spPr>
          <a:xfrm>
            <a:off x="3783500" y="4507991"/>
            <a:ext cx="2155379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72" name="TextBox 37"/>
          <p:cNvSpPr txBox="1"/>
          <p:nvPr/>
        </p:nvSpPr>
        <p:spPr>
          <a:xfrm>
            <a:off x="4066177" y="4529572"/>
            <a:ext cx="204375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정보 보안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3" name="직사각형 38"/>
          <p:cNvSpPr/>
          <p:nvPr/>
        </p:nvSpPr>
        <p:spPr>
          <a:xfrm>
            <a:off x="6109607" y="4481169"/>
            <a:ext cx="2007712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74" name="TextBox 39"/>
          <p:cNvSpPr txBox="1"/>
          <p:nvPr/>
        </p:nvSpPr>
        <p:spPr>
          <a:xfrm>
            <a:off x="6287376" y="4529572"/>
            <a:ext cx="1956367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수당은 완벽하게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5" name="TextBox 43"/>
          <p:cNvSpPr txBox="1"/>
          <p:nvPr/>
        </p:nvSpPr>
        <p:spPr>
          <a:xfrm>
            <a:off x="1571994" y="5201439"/>
            <a:ext cx="6531222" cy="4449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>
                <a:latin typeface="맑은 고딕"/>
                <a:ea typeface="맑은 고딕"/>
              </a:rPr>
              <a:t>사원과 관리자를 완벽하게 분리하여 사원들의 개인정보는 아무나 접근 하지 못하게 </a:t>
            </a:r>
            <a:endParaRPr lang="ko-KR" altLang="en-US" sz="1200">
              <a:latin typeface="맑은 고딕"/>
              <a:ea typeface="맑은 고딕"/>
            </a:endParaRP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>
                <a:latin typeface="맑은 고딕"/>
                <a:ea typeface="맑은 고딕"/>
              </a:rPr>
              <a:t>관리하며 정보에 민감한 시대이므로 암호화를 통한 개인정보를 보호해줍니다</a:t>
            </a:r>
            <a:r>
              <a:rPr lang="en-US" altLang="ko-KR" sz="1200">
                <a:latin typeface="맑은 고딕"/>
                <a:ea typeface="맑은 고딕"/>
              </a:rPr>
              <a:t>.</a:t>
            </a:r>
            <a:r>
              <a:rPr lang="ko-KR" altLang="en-US" sz="1200">
                <a:latin typeface="맑은 고딕"/>
                <a:ea typeface="맑은 고딕"/>
              </a:rPr>
              <a:t> </a:t>
            </a:r>
            <a:endParaRPr lang="ko-KR" altLang="en-US" sz="1200">
              <a:latin typeface="맑은 고딕"/>
              <a:ea typeface="맑은 고딕"/>
            </a:endParaRPr>
          </a:p>
        </p:txBody>
      </p:sp>
      <p:pic>
        <p:nvPicPr>
          <p:cNvPr id="102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65502" y="2059073"/>
            <a:ext cx="2809053" cy="2376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로그인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22391" y="1081799"/>
            <a:ext cx="5695950" cy="5514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로그인 후의 창 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38101" y="1698938"/>
            <a:ext cx="3264531" cy="4099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왼쪽 메뉴 리스트 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9163" y="2131100"/>
            <a:ext cx="3682405" cy="3540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왼쪽 메뉴 리스트 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488" y="1915019"/>
            <a:ext cx="8175756" cy="4321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0" y="3807703"/>
            <a:ext cx="9140733" cy="3047469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414277" y="3774380"/>
            <a:ext cx="1818925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 Light"/>
                <a:ea typeface="맑은 고딕"/>
              </a:rPr>
              <a:t>서비스 소개</a:t>
            </a:r>
            <a:endParaRPr xmlns:mc="http://schemas.openxmlformats.org/markup-compatibility/2006" xmlns:hp="http://schemas.haansoft.com/office/presentation/8.0" kumimoji="0" lang="ko-KR" altLang="en-US" sz="1800" b="1" i="0" mc:Ignorable="hp" hp:hslEmbossed="0">
              <a:solidFill>
                <a:srgbClr val="ffffff">
                  <a:alpha val="100000"/>
                </a:srgbClr>
              </a:solidFill>
              <a:latin typeface="Calibri Light"/>
              <a:ea typeface="맑은 고딕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2563364" y="3774380"/>
            <a:ext cx="1820488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 Light"/>
                <a:ea typeface="맑은 고딕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1800" b="1" i="0" mc:Ignorable="hp" hp:hslEmbossed="0">
              <a:solidFill>
                <a:srgbClr val="ffffff">
                  <a:alpha val="100000"/>
                </a:srgbClr>
              </a:solidFill>
              <a:latin typeface="Calibri Light"/>
              <a:ea typeface="맑은 고딕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4721939" y="3774380"/>
            <a:ext cx="1820544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 Light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800" b="1" i="0" mc:Ignorable="hp" hp:hslEmbossed="0">
              <a:solidFill>
                <a:srgbClr val="ffffff">
                  <a:alpha val="100000"/>
                </a:srgbClr>
              </a:solidFill>
              <a:latin typeface="Calibri Light"/>
              <a:ea typeface="맑은 고딕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6888496" y="3774380"/>
            <a:ext cx="1820544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 Light"/>
                <a:ea typeface="맑은 고딕"/>
              </a:rPr>
              <a:t>느낀점</a:t>
            </a:r>
            <a:endParaRPr xmlns:mc="http://schemas.openxmlformats.org/markup-compatibility/2006" xmlns:hp="http://schemas.haansoft.com/office/presentation/8.0" kumimoji="0" lang="ko-KR" altLang="en-US" sz="1800" b="1" i="0" mc:Ignorable="hp" hp:hslEmbossed="0">
              <a:solidFill>
                <a:srgbClr val="ffffff">
                  <a:alpha val="100000"/>
                </a:srgbClr>
              </a:solidFill>
              <a:latin typeface="Calibri Light"/>
              <a:ea typeface="맑은 고딕"/>
            </a:endParaRPr>
          </a:p>
        </p:txBody>
      </p:sp>
      <p:sp>
        <p:nvSpPr>
          <p:cNvPr id="6153" name=""/>
          <p:cNvSpPr txBox="1"/>
          <p:nvPr/>
        </p:nvSpPr>
        <p:spPr>
          <a:xfrm>
            <a:off x="338086" y="3114115"/>
            <a:ext cx="1328457" cy="7697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"/>
                <a:ea typeface="맑은 고딕"/>
              </a:rPr>
              <a:t>01</a:t>
            </a:r>
            <a:endParaRPr xmlns:mc="http://schemas.openxmlformats.org/markup-compatibility/2006" xmlns:hp="http://schemas.haansoft.com/office/presentation/8.0" kumimoji="0" lang="ko-KR" altLang="en-US" sz="4400" b="1" i="0" mc:Ignorable="hp" hp:hslEmbossed="0">
              <a:solidFill>
                <a:srgbClr val="ffc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4" name=""/>
          <p:cNvSpPr txBox="1"/>
          <p:nvPr/>
        </p:nvSpPr>
        <p:spPr>
          <a:xfrm>
            <a:off x="2496662" y="3114115"/>
            <a:ext cx="1328512" cy="7697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"/>
                <a:ea typeface="맑은 고딕"/>
              </a:rPr>
              <a:t>02</a:t>
            </a:r>
            <a:endParaRPr xmlns:mc="http://schemas.openxmlformats.org/markup-compatibility/2006" xmlns:hp="http://schemas.haansoft.com/office/presentation/8.0" kumimoji="0" lang="ko-KR" altLang="en-US" sz="4400" b="1" i="0" mc:Ignorable="hp" hp:hslEmbossed="0">
              <a:solidFill>
                <a:srgbClr val="ffc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5" name=""/>
          <p:cNvSpPr txBox="1"/>
          <p:nvPr/>
        </p:nvSpPr>
        <p:spPr>
          <a:xfrm>
            <a:off x="4663219" y="3114115"/>
            <a:ext cx="1328512" cy="7697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"/>
                <a:ea typeface="맑은 고딕"/>
              </a:rPr>
              <a:t>03</a:t>
            </a:r>
            <a:endParaRPr xmlns:mc="http://schemas.openxmlformats.org/markup-compatibility/2006" xmlns:hp="http://schemas.haansoft.com/office/presentation/8.0" kumimoji="0" lang="ko-KR" altLang="en-US" sz="4400" b="1" i="0" mc:Ignorable="hp" hp:hslEmbossed="0">
              <a:solidFill>
                <a:srgbClr val="ffc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6" name=""/>
          <p:cNvSpPr txBox="1"/>
          <p:nvPr/>
        </p:nvSpPr>
        <p:spPr>
          <a:xfrm>
            <a:off x="6812305" y="3114115"/>
            <a:ext cx="1328512" cy="7697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"/>
                <a:ea typeface="맑은 고딕"/>
              </a:rPr>
              <a:t>04</a:t>
            </a:r>
            <a:endParaRPr xmlns:mc="http://schemas.openxmlformats.org/markup-compatibility/2006" xmlns:hp="http://schemas.haansoft.com/office/presentation/8.0" kumimoji="0" lang="ko-KR" altLang="en-US" sz="4400" b="1" i="0" mc:Ignorable="hp" hp:hslEmbossed="0">
              <a:solidFill>
                <a:srgbClr val="ffc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7" name=""/>
          <p:cNvSpPr txBox="1"/>
          <p:nvPr/>
        </p:nvSpPr>
        <p:spPr>
          <a:xfrm>
            <a:off x="5196500" y="4079144"/>
            <a:ext cx="1991960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- 페이지소개  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400" b="0" i="0" mc:Ignorable="hp" hp:hslEmbossed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8" name=""/>
          <p:cNvSpPr txBox="1"/>
          <p:nvPr/>
        </p:nvSpPr>
        <p:spPr>
          <a:xfrm>
            <a:off x="3055395" y="4094996"/>
            <a:ext cx="1807817" cy="7396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-개발 도구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-데이터 베이스 구성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- ERD</a:t>
            </a:r>
            <a:endParaRPr xmlns:mc="http://schemas.openxmlformats.org/markup-compatibility/2006" xmlns:hp="http://schemas.haansoft.com/office/presentation/8.0" kumimoji="1" lang="ko-KR" altLang="en-US" sz="1400" b="0" i="0" mc:Ignorable="hp" hp:hslEmbossed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9" name=""/>
          <p:cNvSpPr txBox="1"/>
          <p:nvPr/>
        </p:nvSpPr>
        <p:spPr>
          <a:xfrm>
            <a:off x="109513" y="1404703"/>
            <a:ext cx="4891791" cy="10142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6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맑은 고딕"/>
              </a:rPr>
              <a:t>INDEX</a:t>
            </a:r>
            <a:endParaRPr xmlns:mc="http://schemas.openxmlformats.org/markup-compatibility/2006" xmlns:hp="http://schemas.haansoft.com/office/presentation/8.0" kumimoji="0" lang="ko-KR" altLang="en-US" sz="6000" b="1" i="0" mc:Ignorable="hp" hp:hslEmbossed="0">
              <a:solidFill>
                <a:srgbClr val="ffc000">
                  <a:alpha val="100000"/>
                </a:srgbClr>
              </a:solidFill>
              <a:latin typeface="맑은 고딕"/>
            </a:endParaRPr>
          </a:p>
        </p:txBody>
      </p:sp>
      <p:sp>
        <p:nvSpPr>
          <p:cNvPr id="6160" name=""/>
          <p:cNvSpPr txBox="1"/>
          <p:nvPr/>
        </p:nvSpPr>
        <p:spPr>
          <a:xfrm>
            <a:off x="674554" y="4114030"/>
            <a:ext cx="1455497" cy="9418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- 프로젝트 개요 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400" b="0" i="0" baseline="0" mc:Ignorable="hp" hp:hslEmbossed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역할 분담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- 웹 설계도</a:t>
            </a:r>
            <a:endParaRPr xmlns:mc="http://schemas.openxmlformats.org/markup-compatibility/2006" xmlns:hp="http://schemas.haansoft.com/office/presentation/8.0" kumimoji="1" lang="ko-KR" altLang="en-US" sz="1400" b="0" i="0" baseline="0" mc:Ignorable="hp" hp:hslEmbossed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400" b="0" i="0" baseline="0" mc:Ignorable="hp" hp:hslEmbossed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1" lang="ko-KR" altLang="en-US" sz="1400" b="0" i="0" baseline="0" mc:Ignorable="hp" hp:hslEmbossed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400" b="0" i="0" baseline="0" mc:Ignorable="hp" hp:hslEmbossed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UML</a:t>
            </a:r>
            <a:endParaRPr xmlns:mc="http://schemas.openxmlformats.org/markup-compatibility/2006" xmlns:hp="http://schemas.haansoft.com/office/presentation/8.0" kumimoji="1" lang="en-US" altLang="ko-KR" sz="1400" b="0" i="0" baseline="0" mc:Ignorable="hp" hp:hslEmbossed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64" name=""/>
          <p:cNvSpPr/>
          <p:nvPr/>
        </p:nvSpPr>
        <p:spPr>
          <a:xfrm flipH="1">
            <a:off x="8378880" y="5991732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165" name=""/>
          <p:cNvSpPr/>
          <p:nvPr/>
        </p:nvSpPr>
        <p:spPr>
          <a:xfrm flipH="1" flipV="1">
            <a:off x="8386806" y="6136132"/>
            <a:ext cx="457145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90">
                <a:moveTo>
                  <a:pt x="8190" y="4095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5"/>
                </a:cubicBezTo>
                <a:lnTo>
                  <a:pt x="2047" y="4095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5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인사관리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60" name="직사각형 10"/>
          <p:cNvSpPr/>
          <p:nvPr/>
        </p:nvSpPr>
        <p:spPr>
          <a:xfrm>
            <a:off x="1176069" y="2253587"/>
            <a:ext cx="7427855" cy="41723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1" name="직사각형 11"/>
          <p:cNvSpPr/>
          <p:nvPr/>
        </p:nvSpPr>
        <p:spPr>
          <a:xfrm>
            <a:off x="1607955" y="4481169"/>
            <a:ext cx="2007712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2" name="그룹 6"/>
          <p:cNvGrpSpPr/>
          <p:nvPr/>
        </p:nvGrpSpPr>
        <p:grpSpPr>
          <a:xfrm rot="0">
            <a:off x="353938" y="1626737"/>
            <a:ext cx="6848991" cy="2507862"/>
            <a:chOff x="37442" y="1504076"/>
            <a:chExt cx="6848991" cy="2507862"/>
          </a:xfrm>
        </p:grpSpPr>
        <p:pic>
          <p:nvPicPr>
            <p:cNvPr id="10263" name="Picture 5" descr="C:\Users\B250M-DS3H\Desktop\파\제목-없음-1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573" y="1520501"/>
              <a:ext cx="5107446" cy="2491437"/>
            </a:xfrm>
            <a:prstGeom prst="rect">
              <a:avLst/>
            </a:prstGeom>
            <a:noFill/>
          </p:spPr>
        </p:pic>
        <p:sp>
          <p:nvSpPr>
            <p:cNvPr id="10264" name="모서리가 둥근 사각형 설명선 2"/>
            <p:cNvSpPr/>
            <p:nvPr/>
          </p:nvSpPr>
          <p:spPr>
            <a:xfrm>
              <a:off x="4570193" y="1504076"/>
              <a:ext cx="1440540" cy="360135"/>
            </a:xfrm>
            <a:prstGeom prst="wedgeRoundRectCallout">
              <a:avLst>
                <a:gd name="adj1" fmla="val -38530"/>
                <a:gd name="adj2" fmla="val 120767"/>
                <a:gd name="adj3" fmla="val 1666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65" name="모서리가 둥근 사각형 설명선 14"/>
            <p:cNvSpPr/>
            <p:nvPr/>
          </p:nvSpPr>
          <p:spPr>
            <a:xfrm>
              <a:off x="5445893" y="2148107"/>
              <a:ext cx="1440540" cy="360135"/>
            </a:xfrm>
            <a:prstGeom prst="wedgeRoundRectCallout">
              <a:avLst>
                <a:gd name="adj1" fmla="val -36759"/>
                <a:gd name="adj2" fmla="val 83628"/>
                <a:gd name="adj3" fmla="val 1666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66" name="TextBox 19"/>
            <p:cNvSpPr txBox="1"/>
            <p:nvPr/>
          </p:nvSpPr>
          <p:spPr>
            <a:xfrm>
              <a:off x="4841719" y="1545643"/>
              <a:ext cx="1003495" cy="2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200" b="1" i="0" baseline="0">
                  <a:solidFill>
                    <a:schemeClr val="bg1"/>
                  </a:solidFill>
                  <a:latin typeface="Calibri"/>
                  <a:ea typeface="맑은 고딕"/>
                </a:rPr>
                <a:t># </a:t>
              </a:r>
              <a:r>
                <a:rPr kumimoji="0" lang="ko-KR" altLang="en-US" sz="1200" b="1" i="0" baseline="0">
                  <a:solidFill>
                    <a:schemeClr val="bg1"/>
                  </a:solidFill>
                  <a:latin typeface="Calibri"/>
                  <a:ea typeface="맑은 고딕"/>
                </a:rPr>
                <a:t>직원명부</a:t>
              </a:r>
              <a:endParaRPr kumimoji="0" lang="ko-KR" altLang="en-US" sz="1200" b="1" i="0">
                <a:solidFill>
                  <a:schemeClr val="bg1"/>
                </a:solidFill>
                <a:latin typeface="Calibri"/>
                <a:ea typeface="맑은 고딕"/>
              </a:endParaRPr>
            </a:p>
          </p:txBody>
        </p:sp>
        <p:sp>
          <p:nvSpPr>
            <p:cNvPr id="10267" name="TextBox 20"/>
            <p:cNvSpPr txBox="1"/>
            <p:nvPr/>
          </p:nvSpPr>
          <p:spPr>
            <a:xfrm>
              <a:off x="5664415" y="2189674"/>
              <a:ext cx="1186259" cy="2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200" b="1" i="0" baseline="0">
                  <a:solidFill>
                    <a:schemeClr val="bg1"/>
                  </a:solidFill>
                  <a:latin typeface="Calibri"/>
                  <a:ea typeface="맑은 고딕"/>
                </a:rPr>
                <a:t># </a:t>
              </a:r>
              <a:r>
                <a:rPr kumimoji="0" lang="ko-KR" altLang="en-US" sz="1200" b="1" i="0" baseline="0">
                  <a:solidFill>
                    <a:schemeClr val="bg1"/>
                  </a:solidFill>
                  <a:latin typeface="Calibri"/>
                  <a:ea typeface="맑은 고딕"/>
                </a:rPr>
                <a:t>경력증명서</a:t>
              </a:r>
              <a:endParaRPr kumimoji="0" lang="ko-KR" altLang="en-US" sz="1200" b="1" i="0">
                <a:solidFill>
                  <a:schemeClr val="bg1"/>
                </a:solidFill>
                <a:latin typeface="Calibri"/>
                <a:ea typeface="맑은 고딕"/>
              </a:endParaRPr>
            </a:p>
          </p:txBody>
        </p:sp>
        <p:sp>
          <p:nvSpPr>
            <p:cNvPr id="10268" name="모서리가 둥근 사각형 설명선 5"/>
            <p:cNvSpPr/>
            <p:nvPr/>
          </p:nvSpPr>
          <p:spPr>
            <a:xfrm>
              <a:off x="37442" y="2383019"/>
              <a:ext cx="1440540" cy="360135"/>
            </a:xfrm>
            <a:prstGeom prst="wedgeRoundRectCallout">
              <a:avLst>
                <a:gd name="adj1" fmla="val 44359"/>
                <a:gd name="adj2" fmla="val 108249"/>
                <a:gd name="adj3" fmla="val 16667"/>
              </a:avLst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69" name="모서리가 둥근 사각형 설명선 25"/>
            <p:cNvSpPr/>
            <p:nvPr/>
          </p:nvSpPr>
          <p:spPr>
            <a:xfrm>
              <a:off x="353938" y="1770791"/>
              <a:ext cx="1440540" cy="360135"/>
            </a:xfrm>
            <a:prstGeom prst="wedgeRoundRectCallout">
              <a:avLst>
                <a:gd name="adj1" fmla="val 40927"/>
                <a:gd name="adj2" fmla="val 78513"/>
                <a:gd name="adj3" fmla="val 16667"/>
              </a:avLst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70" name="TextBox 26"/>
            <p:cNvSpPr txBox="1"/>
            <p:nvPr/>
          </p:nvSpPr>
          <p:spPr>
            <a:xfrm>
              <a:off x="428406" y="1819855"/>
              <a:ext cx="1222018" cy="2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200" b="1" i="0" baseline="0">
                  <a:solidFill>
                    <a:schemeClr val="bg1"/>
                  </a:solidFill>
                  <a:latin typeface="Calibri"/>
                  <a:ea typeface="맑은 고딕"/>
                </a:rPr>
                <a:t># </a:t>
              </a:r>
              <a:r>
                <a:rPr kumimoji="0" lang="ko-KR" altLang="en-US" sz="1200" b="1" i="0" baseline="0">
                  <a:solidFill>
                    <a:schemeClr val="bg1"/>
                  </a:solidFill>
                  <a:latin typeface="Calibri"/>
                  <a:ea typeface="맑은 고딕"/>
                </a:rPr>
                <a:t>인사기록카드</a:t>
              </a:r>
              <a:endParaRPr kumimoji="0" lang="ko-KR" altLang="en-US" sz="1200" b="1" i="0">
                <a:solidFill>
                  <a:schemeClr val="bg1"/>
                </a:solidFill>
                <a:latin typeface="Calibri"/>
                <a:ea typeface="맑은 고딕"/>
              </a:endParaRPr>
            </a:p>
          </p:txBody>
        </p:sp>
        <p:sp>
          <p:nvSpPr>
            <p:cNvPr id="10271" name="TextBox 27"/>
            <p:cNvSpPr txBox="1"/>
            <p:nvPr/>
          </p:nvSpPr>
          <p:spPr>
            <a:xfrm>
              <a:off x="183566" y="2438855"/>
              <a:ext cx="1222018" cy="2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200" b="1" i="0" baseline="0">
                  <a:solidFill>
                    <a:schemeClr val="bg1"/>
                  </a:solidFill>
                  <a:latin typeface="Calibri"/>
                  <a:ea typeface="맑은 고딕"/>
                </a:rPr>
                <a:t># </a:t>
              </a:r>
              <a:r>
                <a:rPr kumimoji="0" lang="ko-KR" altLang="en-US" sz="1200" b="1" i="0" baseline="0">
                  <a:solidFill>
                    <a:schemeClr val="bg1"/>
                  </a:solidFill>
                  <a:latin typeface="Calibri"/>
                  <a:ea typeface="맑은 고딕"/>
                </a:rPr>
                <a:t>재직증명서</a:t>
              </a:r>
              <a:endParaRPr kumimoji="0" lang="ko-KR" altLang="en-US" sz="1200" b="1" i="0">
                <a:solidFill>
                  <a:schemeClr val="bg1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0272" name="TextBox 35"/>
          <p:cNvSpPr txBox="1"/>
          <p:nvPr/>
        </p:nvSpPr>
        <p:spPr>
          <a:xfrm>
            <a:off x="1896063" y="4574777"/>
            <a:ext cx="167148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인적자원관리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3" name="직사각형 36"/>
          <p:cNvSpPr/>
          <p:nvPr/>
        </p:nvSpPr>
        <p:spPr>
          <a:xfrm>
            <a:off x="3792469" y="4473006"/>
            <a:ext cx="2155379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74" name="TextBox 37"/>
          <p:cNvSpPr txBox="1"/>
          <p:nvPr/>
        </p:nvSpPr>
        <p:spPr>
          <a:xfrm>
            <a:off x="3901852" y="4576448"/>
            <a:ext cx="204375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시간의 효율적 분배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5" name="직사각형 38"/>
          <p:cNvSpPr/>
          <p:nvPr/>
        </p:nvSpPr>
        <p:spPr>
          <a:xfrm>
            <a:off x="6109607" y="4481169"/>
            <a:ext cx="2007712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76" name="TextBox 39"/>
          <p:cNvSpPr txBox="1"/>
          <p:nvPr/>
        </p:nvSpPr>
        <p:spPr>
          <a:xfrm>
            <a:off x="6287422" y="4570733"/>
            <a:ext cx="1956367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사업 성장의 기반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7" name="TextBox 43"/>
          <p:cNvSpPr txBox="1"/>
          <p:nvPr/>
        </p:nvSpPr>
        <p:spPr>
          <a:xfrm>
            <a:off x="1571994" y="5201439"/>
            <a:ext cx="6531222" cy="8309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>
                <a:latin typeface="맑은 고딕"/>
                <a:ea typeface="맑은 고딕"/>
              </a:rPr>
              <a:t>인사기록을 바탕으로 성과에 대한 공정한 평가와 적절한 보상을 실현하여 핵심 인재의 이탈을 막고 안정적인 회사 운영을 가능하게 합니다</a:t>
            </a:r>
            <a:r>
              <a:rPr lang="en-US" altLang="ko-KR" sz="1200">
                <a:latin typeface="맑은 고딕"/>
                <a:ea typeface="맑은 고딕"/>
              </a:rPr>
              <a:t>.</a:t>
            </a:r>
            <a:br>
              <a:rPr lang="ko-KR" altLang="en-US" sz="1200">
                <a:latin typeface="맑은 고딕"/>
                <a:ea typeface="맑은 고딕"/>
              </a:rPr>
            </a:br>
            <a:r>
              <a:rPr lang="ko-KR" altLang="en-US" sz="1200">
                <a:latin typeface="맑은 고딕"/>
                <a:ea typeface="맑은 고딕"/>
              </a:rPr>
              <a:t>편리한 인사기록관리 시스템은 회사의 성장 뿐만 아니라 개인의 성장의 밑거름이 되고</a:t>
            </a:r>
            <a:r>
              <a:rPr lang="en-US" altLang="ko-KR" sz="1200">
                <a:latin typeface="맑은 고딕"/>
                <a:ea typeface="맑은 고딕"/>
              </a:rPr>
              <a:t>,</a:t>
            </a:r>
            <a:br>
              <a:rPr lang="ko-KR" altLang="en-US" sz="1200">
                <a:latin typeface="맑은 고딕"/>
                <a:ea typeface="맑은 고딕"/>
              </a:rPr>
            </a:br>
            <a:r>
              <a:rPr lang="ko-KR" altLang="en-US" sz="1200">
                <a:latin typeface="맑은 고딕"/>
                <a:ea typeface="맑은 고딕"/>
              </a:rPr>
              <a:t>변화하는 노동시장에 신속한 대응을 할 수 있도록 합니다</a:t>
            </a:r>
            <a:r>
              <a:rPr lang="en-US" altLang="ko-KR" sz="1200">
                <a:latin typeface="맑은 고딕"/>
                <a:ea typeface="맑은 고딕"/>
              </a:rPr>
              <a:t>.</a:t>
            </a:r>
            <a:endParaRPr kumimoji="0" lang="ko-KR" altLang="en-US" sz="12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인사관리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6535" y="2419208"/>
            <a:ext cx="8027662" cy="340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인사관리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2481" y="1554884"/>
            <a:ext cx="8315770" cy="4396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인사관리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8495" y="2131100"/>
            <a:ext cx="8243743" cy="4100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인사관리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0454" y="2131100"/>
            <a:ext cx="8459824" cy="3809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인사관리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323" y="2118341"/>
            <a:ext cx="8478086" cy="3686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인사관리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371" y="1842992"/>
            <a:ext cx="8245991" cy="3982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급여관리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60" name="직사각형 10"/>
          <p:cNvSpPr/>
          <p:nvPr/>
        </p:nvSpPr>
        <p:spPr>
          <a:xfrm>
            <a:off x="1176069" y="2253587"/>
            <a:ext cx="7427855" cy="41723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1" name="직사각형 11"/>
          <p:cNvSpPr/>
          <p:nvPr/>
        </p:nvSpPr>
        <p:spPr>
          <a:xfrm>
            <a:off x="1607955" y="4481169"/>
            <a:ext cx="2007712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4" name="모서리가 둥근 사각형 설명선 2"/>
          <p:cNvSpPr/>
          <p:nvPr/>
        </p:nvSpPr>
        <p:spPr>
          <a:xfrm>
            <a:off x="4886689" y="1626737"/>
            <a:ext cx="1440540" cy="360135"/>
          </a:xfrm>
          <a:prstGeom prst="wedgeRoundRectCallout">
            <a:avLst>
              <a:gd name="adj1" fmla="val -38530"/>
              <a:gd name="adj2" fmla="val 120767"/>
              <a:gd name="adj3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5" name="모서리가 둥근 사각형 설명선 14"/>
          <p:cNvSpPr/>
          <p:nvPr/>
        </p:nvSpPr>
        <p:spPr>
          <a:xfrm>
            <a:off x="5762389" y="2270768"/>
            <a:ext cx="1440540" cy="360135"/>
          </a:xfrm>
          <a:prstGeom prst="wedgeRoundRectCallout">
            <a:avLst>
              <a:gd name="adj1" fmla="val -36759"/>
              <a:gd name="adj2" fmla="val 83628"/>
              <a:gd name="adj3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6" name="TextBox 19"/>
          <p:cNvSpPr txBox="1"/>
          <p:nvPr/>
        </p:nvSpPr>
        <p:spPr>
          <a:xfrm>
            <a:off x="5158215" y="1668304"/>
            <a:ext cx="1003495" cy="2633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지급현황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67" name="TextBox 20"/>
          <p:cNvSpPr txBox="1"/>
          <p:nvPr/>
        </p:nvSpPr>
        <p:spPr>
          <a:xfrm>
            <a:off x="5980911" y="2312335"/>
            <a:ext cx="1186259" cy="2670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급여명세</a:t>
            </a:r>
            <a:endParaRPr kumimoji="0" lang="en-US" altLang="ko-KR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68" name="모서리가 둥근 사각형 설명선 5"/>
          <p:cNvSpPr/>
          <p:nvPr/>
        </p:nvSpPr>
        <p:spPr>
          <a:xfrm>
            <a:off x="353938" y="2505680"/>
            <a:ext cx="1440540" cy="360135"/>
          </a:xfrm>
          <a:prstGeom prst="wedgeRoundRectCallout">
            <a:avLst>
              <a:gd name="adj1" fmla="val 44359"/>
              <a:gd name="adj2" fmla="val 108249"/>
              <a:gd name="adj3" fmla="val 1666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9" name="모서리가 둥근 사각형 설명선 25"/>
          <p:cNvSpPr/>
          <p:nvPr/>
        </p:nvSpPr>
        <p:spPr>
          <a:xfrm>
            <a:off x="670434" y="1893452"/>
            <a:ext cx="1440540" cy="360135"/>
          </a:xfrm>
          <a:prstGeom prst="wedgeRoundRectCallout">
            <a:avLst>
              <a:gd name="adj1" fmla="val 40927"/>
              <a:gd name="adj2" fmla="val 78513"/>
              <a:gd name="adj3" fmla="val 1666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70" name="TextBox 26"/>
          <p:cNvSpPr txBox="1"/>
          <p:nvPr/>
        </p:nvSpPr>
        <p:spPr>
          <a:xfrm>
            <a:off x="744902" y="1942516"/>
            <a:ext cx="1222018" cy="265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급여입력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71" name="TextBox 27"/>
          <p:cNvSpPr txBox="1"/>
          <p:nvPr/>
        </p:nvSpPr>
        <p:spPr>
          <a:xfrm>
            <a:off x="500062" y="2561516"/>
            <a:ext cx="1222018" cy="265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사회보험조회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72" name="TextBox 35"/>
          <p:cNvSpPr txBox="1"/>
          <p:nvPr/>
        </p:nvSpPr>
        <p:spPr>
          <a:xfrm>
            <a:off x="1896063" y="4574777"/>
            <a:ext cx="167148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정확한 계산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3" name="직사각형 36"/>
          <p:cNvSpPr/>
          <p:nvPr/>
        </p:nvSpPr>
        <p:spPr>
          <a:xfrm>
            <a:off x="3792469" y="4473006"/>
            <a:ext cx="2155379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74" name="TextBox 37"/>
          <p:cNvSpPr txBox="1"/>
          <p:nvPr/>
        </p:nvSpPr>
        <p:spPr>
          <a:xfrm>
            <a:off x="4210231" y="4529572"/>
            <a:ext cx="204375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편리한 입력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5" name="직사각형 38"/>
          <p:cNvSpPr/>
          <p:nvPr/>
        </p:nvSpPr>
        <p:spPr>
          <a:xfrm>
            <a:off x="6109607" y="4481169"/>
            <a:ext cx="2007712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76" name="TextBox 39"/>
          <p:cNvSpPr txBox="1"/>
          <p:nvPr/>
        </p:nvSpPr>
        <p:spPr>
          <a:xfrm>
            <a:off x="6287422" y="4570733"/>
            <a:ext cx="1956367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최신 세율 적용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7" name="TextBox 43"/>
          <p:cNvSpPr txBox="1"/>
          <p:nvPr/>
        </p:nvSpPr>
        <p:spPr>
          <a:xfrm>
            <a:off x="1571994" y="5201439"/>
            <a:ext cx="6531222" cy="6354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2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직원들의 급여지급 및 기타 관리를 편리하고 체계적으로 할 수 있도록</a:t>
            </a:r>
            <a:endParaRPr kumimoji="0" lang="ko-KR" altLang="en-US" sz="12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2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도와주는 프로그램입니다. 기본급만 입력하면 계산이 어려운 </a:t>
            </a:r>
            <a:endParaRPr kumimoji="0" lang="ko-KR" altLang="en-US" sz="12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2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4대보험과 세금을 자동으로 계산해주는 편리한 프로그램입니다.</a:t>
            </a:r>
            <a:endParaRPr kumimoji="0" lang="ko-KR" altLang="en-US" sz="12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02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3475" y="1536296"/>
            <a:ext cx="2809053" cy="2899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급여관리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8495" y="1657988"/>
            <a:ext cx="8243743" cy="472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급여관리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166" y="1626911"/>
            <a:ext cx="8298401" cy="4681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3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4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 / 개발환경 2   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717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프로젝트 개요</a:t>
            </a:r>
            <a:endParaRPr xmlns:mc="http://schemas.openxmlformats.org/markup-compatibility/2006" xmlns:hp="http://schemas.haansoft.com/office/presentation/8.0" kumimoji="0" lang="ko-KR" altLang="en-US" sz="2000" b="1" i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7176" name=""/>
          <p:cNvSpPr txBox="1"/>
          <p:nvPr/>
        </p:nvSpPr>
        <p:spPr>
          <a:xfrm>
            <a:off x="353938" y="1234851"/>
            <a:ext cx="260779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서비스 소개</a:t>
            </a:r>
            <a:endParaRPr xmlns:mc="http://schemas.openxmlformats.org/markup-compatibility/2006" xmlns:hp="http://schemas.haansoft.com/office/presentation/8.0" kumimoji="0" lang="ko-KR" altLang="en-US" sz="12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717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17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719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3420" y="1526852"/>
            <a:ext cx="6573893" cy="1324517"/>
          </a:xfrm>
          <a:prstGeom prst="rect">
            <a:avLst/>
          </a:prstGeom>
        </p:spPr>
      </p:pic>
      <p:pic>
        <p:nvPicPr>
          <p:cNvPr id="71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94256" y="2851370"/>
            <a:ext cx="4552220" cy="3702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급여관리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4508" y="1842992"/>
            <a:ext cx="8171716" cy="4275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급여관리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7376" y="1770965"/>
            <a:ext cx="8565981" cy="4293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급여관리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6328" y="1482857"/>
            <a:ext cx="8288076" cy="4900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급여관리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1649" y="2491235"/>
            <a:ext cx="8537434" cy="3057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근태관리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59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60" name="직사각형 10"/>
          <p:cNvSpPr/>
          <p:nvPr/>
        </p:nvSpPr>
        <p:spPr>
          <a:xfrm>
            <a:off x="1176069" y="2253587"/>
            <a:ext cx="7427855" cy="41723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1" name="직사각형 11"/>
          <p:cNvSpPr/>
          <p:nvPr/>
        </p:nvSpPr>
        <p:spPr>
          <a:xfrm>
            <a:off x="1626303" y="4498157"/>
            <a:ext cx="2007712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2" name="모서리가 둥근 사각형 설명선 2"/>
          <p:cNvSpPr/>
          <p:nvPr/>
        </p:nvSpPr>
        <p:spPr>
          <a:xfrm>
            <a:off x="5002528" y="1513317"/>
            <a:ext cx="1440540" cy="360135"/>
          </a:xfrm>
          <a:prstGeom prst="wedgeRoundRectCallout">
            <a:avLst>
              <a:gd name="adj1" fmla="val -38530"/>
              <a:gd name="adj2" fmla="val 120767"/>
              <a:gd name="adj3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3" name="모서리가 둥근 사각형 설명선 14"/>
          <p:cNvSpPr/>
          <p:nvPr/>
        </p:nvSpPr>
        <p:spPr>
          <a:xfrm>
            <a:off x="5762389" y="2270768"/>
            <a:ext cx="1440540" cy="360135"/>
          </a:xfrm>
          <a:prstGeom prst="wedgeRoundRectCallout">
            <a:avLst>
              <a:gd name="adj1" fmla="val -36759"/>
              <a:gd name="adj2" fmla="val 83628"/>
              <a:gd name="adj3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4" name="TextBox 19"/>
          <p:cNvSpPr txBox="1"/>
          <p:nvPr/>
        </p:nvSpPr>
        <p:spPr>
          <a:xfrm>
            <a:off x="5274054" y="1554884"/>
            <a:ext cx="1003495" cy="2720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출결관리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65" name="TextBox 20"/>
          <p:cNvSpPr txBox="1"/>
          <p:nvPr/>
        </p:nvSpPr>
        <p:spPr>
          <a:xfrm>
            <a:off x="5836857" y="2304288"/>
            <a:ext cx="1326481" cy="2670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연장근무여부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66" name="모서리가 둥근 사각형 설명선 5"/>
          <p:cNvSpPr/>
          <p:nvPr/>
        </p:nvSpPr>
        <p:spPr>
          <a:xfrm>
            <a:off x="353938" y="2505680"/>
            <a:ext cx="1440540" cy="360135"/>
          </a:xfrm>
          <a:prstGeom prst="wedgeRoundRectCallout">
            <a:avLst>
              <a:gd name="adj1" fmla="val 44359"/>
              <a:gd name="adj2" fmla="val 108249"/>
              <a:gd name="adj3" fmla="val 1666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7" name="모서리가 둥근 사각형 설명선 25"/>
          <p:cNvSpPr/>
          <p:nvPr/>
        </p:nvSpPr>
        <p:spPr>
          <a:xfrm>
            <a:off x="670434" y="1893452"/>
            <a:ext cx="1440540" cy="360135"/>
          </a:xfrm>
          <a:prstGeom prst="wedgeRoundRectCallout">
            <a:avLst>
              <a:gd name="adj1" fmla="val 40927"/>
              <a:gd name="adj2" fmla="val 78513"/>
              <a:gd name="adj3" fmla="val 1666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8" name="TextBox 26"/>
          <p:cNvSpPr txBox="1"/>
          <p:nvPr/>
        </p:nvSpPr>
        <p:spPr>
          <a:xfrm>
            <a:off x="896989" y="1937748"/>
            <a:ext cx="1222018" cy="265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출결현황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69" name="TextBox 27"/>
          <p:cNvSpPr txBox="1"/>
          <p:nvPr/>
        </p:nvSpPr>
        <p:spPr>
          <a:xfrm>
            <a:off x="500062" y="2561516"/>
            <a:ext cx="1222018" cy="265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목록관리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70" name="TextBox 35"/>
          <p:cNvSpPr txBox="1"/>
          <p:nvPr/>
        </p:nvSpPr>
        <p:spPr>
          <a:xfrm>
            <a:off x="1977394" y="4529572"/>
            <a:ext cx="167148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정확한 계산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1" name="직사각형 36"/>
          <p:cNvSpPr/>
          <p:nvPr/>
        </p:nvSpPr>
        <p:spPr>
          <a:xfrm>
            <a:off x="3783500" y="4507991"/>
            <a:ext cx="2155379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72" name="TextBox 37"/>
          <p:cNvSpPr txBox="1"/>
          <p:nvPr/>
        </p:nvSpPr>
        <p:spPr>
          <a:xfrm>
            <a:off x="4066177" y="4529572"/>
            <a:ext cx="204375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일의 능률 향상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3" name="직사각형 38"/>
          <p:cNvSpPr/>
          <p:nvPr/>
        </p:nvSpPr>
        <p:spPr>
          <a:xfrm>
            <a:off x="6109607" y="4481169"/>
            <a:ext cx="2007712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74" name="TextBox 39"/>
          <p:cNvSpPr txBox="1"/>
          <p:nvPr/>
        </p:nvSpPr>
        <p:spPr>
          <a:xfrm>
            <a:off x="6287376" y="4529572"/>
            <a:ext cx="1956367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수당은 완벽하게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5" name="TextBox 43"/>
          <p:cNvSpPr txBox="1"/>
          <p:nvPr/>
        </p:nvSpPr>
        <p:spPr>
          <a:xfrm>
            <a:off x="1571994" y="5201439"/>
            <a:ext cx="6531222" cy="6354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>
                <a:latin typeface="맑은 고딕"/>
                <a:ea typeface="맑은 고딕"/>
              </a:rPr>
              <a:t>근태관리 시스템을 이용하여 불필요한 추가 작업을 할 필요가 없으며 하루 두번의 간단한</a:t>
            </a:r>
            <a:endParaRPr lang="ko-KR" altLang="en-US" sz="1200">
              <a:latin typeface="맑은 고딕"/>
              <a:ea typeface="맑은 고딕"/>
            </a:endParaRP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>
                <a:latin typeface="맑은 고딕"/>
                <a:ea typeface="맑은 고딕"/>
              </a:rPr>
              <a:t>체크로 업무에 방해 되지 않으며 누구나 쉽고 정확하게 체크가 가능합니다</a:t>
            </a:r>
            <a:r>
              <a:rPr lang="en-US" altLang="ko-KR" sz="1200">
                <a:latin typeface="맑은 고딕"/>
                <a:ea typeface="맑은 고딕"/>
              </a:rPr>
              <a:t>.</a:t>
            </a:r>
            <a:endParaRPr lang="en-US" altLang="ko-KR" sz="1200">
              <a:latin typeface="맑은 고딕"/>
              <a:ea typeface="맑은 고딕"/>
            </a:endParaRP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>
                <a:latin typeface="맑은 고딕"/>
                <a:ea typeface="맑은 고딕"/>
              </a:rPr>
              <a:t>근태관리 더이상 어렵지 않게 관리하세요</a:t>
            </a:r>
            <a:endParaRPr lang="ko-KR" altLang="en-US" sz="1200">
              <a:latin typeface="맑은 고딕"/>
              <a:ea typeface="맑은 고딕"/>
            </a:endParaRPr>
          </a:p>
        </p:txBody>
      </p:sp>
      <p:pic>
        <p:nvPicPr>
          <p:cNvPr id="1025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9223" y="2059073"/>
            <a:ext cx="4461589" cy="2304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근태관리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413" y="2131121"/>
            <a:ext cx="8675906" cy="4033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근태관리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0454" y="1699775"/>
            <a:ext cx="8459824" cy="4392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게시판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59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60" name="직사각형 10"/>
          <p:cNvSpPr/>
          <p:nvPr/>
        </p:nvSpPr>
        <p:spPr>
          <a:xfrm>
            <a:off x="1176069" y="2253587"/>
            <a:ext cx="7427855" cy="41723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1" name="직사각형 11"/>
          <p:cNvSpPr/>
          <p:nvPr/>
        </p:nvSpPr>
        <p:spPr>
          <a:xfrm>
            <a:off x="1626303" y="4498157"/>
            <a:ext cx="2007712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2" name="모서리가 둥근 사각형 설명선 2"/>
          <p:cNvSpPr/>
          <p:nvPr/>
        </p:nvSpPr>
        <p:spPr>
          <a:xfrm>
            <a:off x="5002528" y="1513317"/>
            <a:ext cx="1440540" cy="360135"/>
          </a:xfrm>
          <a:prstGeom prst="wedgeRoundRectCallout">
            <a:avLst>
              <a:gd name="adj1" fmla="val -38530"/>
              <a:gd name="adj2" fmla="val 120767"/>
              <a:gd name="adj3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3" name="모서리가 둥근 사각형 설명선 14"/>
          <p:cNvSpPr/>
          <p:nvPr/>
        </p:nvSpPr>
        <p:spPr>
          <a:xfrm>
            <a:off x="5762389" y="2270768"/>
            <a:ext cx="1440540" cy="360135"/>
          </a:xfrm>
          <a:prstGeom prst="wedgeRoundRectCallout">
            <a:avLst>
              <a:gd name="adj1" fmla="val -36759"/>
              <a:gd name="adj2" fmla="val 83628"/>
              <a:gd name="adj3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4" name="TextBox 19"/>
          <p:cNvSpPr txBox="1"/>
          <p:nvPr/>
        </p:nvSpPr>
        <p:spPr>
          <a:xfrm>
            <a:off x="5274054" y="1554884"/>
            <a:ext cx="1003495" cy="2720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워크샵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65" name="TextBox 20"/>
          <p:cNvSpPr txBox="1"/>
          <p:nvPr/>
        </p:nvSpPr>
        <p:spPr>
          <a:xfrm>
            <a:off x="5836857" y="2304288"/>
            <a:ext cx="1470535" cy="2655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원활한 의사소통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66" name="모서리가 둥근 사각형 설명선 5"/>
          <p:cNvSpPr/>
          <p:nvPr/>
        </p:nvSpPr>
        <p:spPr>
          <a:xfrm>
            <a:off x="353938" y="2505680"/>
            <a:ext cx="1440540" cy="360135"/>
          </a:xfrm>
          <a:prstGeom prst="wedgeRoundRectCallout">
            <a:avLst>
              <a:gd name="adj1" fmla="val 44359"/>
              <a:gd name="adj2" fmla="val 108249"/>
              <a:gd name="adj3" fmla="val 1666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7" name="모서리가 둥근 사각형 설명선 25"/>
          <p:cNvSpPr/>
          <p:nvPr/>
        </p:nvSpPr>
        <p:spPr>
          <a:xfrm>
            <a:off x="670434" y="1893452"/>
            <a:ext cx="1440540" cy="360135"/>
          </a:xfrm>
          <a:prstGeom prst="wedgeRoundRectCallout">
            <a:avLst>
              <a:gd name="adj1" fmla="val 40927"/>
              <a:gd name="adj2" fmla="val 78513"/>
              <a:gd name="adj3" fmla="val 1666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8" name="TextBox 26"/>
          <p:cNvSpPr txBox="1"/>
          <p:nvPr/>
        </p:nvSpPr>
        <p:spPr>
          <a:xfrm>
            <a:off x="896989" y="1937748"/>
            <a:ext cx="1222018" cy="2701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공지사항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69" name="TextBox 27"/>
          <p:cNvSpPr txBox="1"/>
          <p:nvPr/>
        </p:nvSpPr>
        <p:spPr>
          <a:xfrm>
            <a:off x="500062" y="2561516"/>
            <a:ext cx="1222018" cy="265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200" b="1" i="0" baseline="0">
                <a:solidFill>
                  <a:schemeClr val="bg1"/>
                </a:solidFill>
                <a:latin typeface="Calibri"/>
                <a:ea typeface="맑은 고딕"/>
              </a:rPr>
              <a:t># </a:t>
            </a:r>
            <a:r>
              <a:rPr kumimoji="0" lang="ko-KR" altLang="en-US" sz="1200" b="1" i="0" baseline="0">
                <a:solidFill>
                  <a:schemeClr val="bg1"/>
                </a:solidFill>
                <a:latin typeface="Calibri"/>
                <a:ea typeface="맑은 고딕"/>
              </a:rPr>
              <a:t>목록관리</a:t>
            </a:r>
            <a:endParaRPr kumimoji="0" lang="ko-KR" altLang="en-US" sz="1200" b="1" i="0" baseline="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10270" name="TextBox 35"/>
          <p:cNvSpPr txBox="1"/>
          <p:nvPr/>
        </p:nvSpPr>
        <p:spPr>
          <a:xfrm>
            <a:off x="2106580" y="4529572"/>
            <a:ext cx="167148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정보 공유</a:t>
            </a: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1" name="직사각형 36"/>
          <p:cNvSpPr/>
          <p:nvPr/>
        </p:nvSpPr>
        <p:spPr>
          <a:xfrm>
            <a:off x="3783500" y="4507991"/>
            <a:ext cx="2155379" cy="44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  <a:latin typeface="맑은 고딕"/>
                <a:ea typeface="맑은 고딕"/>
              </a:rPr>
              <a:t>수평적 문화</a:t>
            </a:r>
            <a:endParaRPr lang="ko-KR" altLang="en-US" sz="16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0272" name="TextBox 37"/>
          <p:cNvSpPr txBox="1"/>
          <p:nvPr/>
        </p:nvSpPr>
        <p:spPr>
          <a:xfrm>
            <a:off x="4066177" y="4529572"/>
            <a:ext cx="204375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73" name="직사각형 38"/>
          <p:cNvSpPr/>
          <p:nvPr/>
        </p:nvSpPr>
        <p:spPr>
          <a:xfrm>
            <a:off x="6109607" y="4481169"/>
            <a:ext cx="2007712" cy="441996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  <a:latin typeface="맑은 고딕"/>
                <a:ea typeface="맑은 고딕"/>
              </a:rPr>
              <a:t>빠른 소통</a:t>
            </a:r>
            <a:endParaRPr lang="ko-KR" altLang="en-US" sz="16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0275" name="TextBox 43"/>
          <p:cNvSpPr txBox="1"/>
          <p:nvPr/>
        </p:nvSpPr>
        <p:spPr>
          <a:xfrm>
            <a:off x="1571994" y="5201439"/>
            <a:ext cx="6531222" cy="4449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>
                <a:latin typeface="맑은 고딕"/>
                <a:ea typeface="맑은 고딕"/>
              </a:rPr>
              <a:t>게시판을 이용하여 공지사항</a:t>
            </a:r>
            <a:r>
              <a:rPr lang="en-US" altLang="ko-KR" sz="1200">
                <a:latin typeface="맑은 고딕"/>
                <a:ea typeface="맑은 고딕"/>
              </a:rPr>
              <a:t>,</a:t>
            </a:r>
            <a:r>
              <a:rPr lang="ko-KR" altLang="en-US" sz="1200">
                <a:latin typeface="맑은 고딕"/>
                <a:ea typeface="맑은 고딕"/>
              </a:rPr>
              <a:t> 파일 업로드와 자유로운 의사소통을 통해 </a:t>
            </a:r>
            <a:endParaRPr lang="ko-KR" altLang="en-US" sz="1200">
              <a:latin typeface="맑은 고딕"/>
              <a:ea typeface="맑은 고딕"/>
            </a:endParaRP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>
                <a:latin typeface="맑은 고딕"/>
                <a:ea typeface="맑은 고딕"/>
              </a:rPr>
              <a:t>유연한 조직문화를 형성하며 젊은 기업을 만들어 낼 수 있습니다</a:t>
            </a:r>
            <a:r>
              <a:rPr lang="en-US" altLang="ko-KR" sz="1200">
                <a:latin typeface="맑은 고딕"/>
                <a:ea typeface="맑은 고딕"/>
              </a:rPr>
              <a:t>.</a:t>
            </a:r>
            <a:r>
              <a:rPr lang="ko-KR" altLang="en-US" sz="1200">
                <a:latin typeface="맑은 고딕"/>
                <a:ea typeface="맑은 고딕"/>
              </a:rPr>
              <a:t> </a:t>
            </a:r>
            <a:endParaRPr lang="ko-KR" altLang="en-US" sz="1200">
              <a:latin typeface="맑은 고딕"/>
              <a:ea typeface="맑은 고딕"/>
            </a:endParaRPr>
          </a:p>
        </p:txBody>
      </p:sp>
      <p:pic>
        <p:nvPicPr>
          <p:cNvPr id="102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9421" y="2419208"/>
            <a:ext cx="3545335" cy="2016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게시판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265" y="1842992"/>
            <a:ext cx="8278202" cy="4033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91" y="570094"/>
            <a:ext cx="9140641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331719" y="1016020"/>
            <a:ext cx="3518812" cy="261892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게시판</a:t>
            </a:r>
            <a:endParaRPr kumimoji="0" lang="ko-KR" altLang="en-US" sz="2000" b="1" i="0" baseline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933" y="1235046"/>
            <a:ext cx="2607768" cy="2681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2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페이지 소개</a:t>
            </a:r>
            <a:endParaRPr kumimoji="0" lang="ko-KR" altLang="en-US" sz="1200" b="1" i="0" baseline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" name="자유형 9"/>
          <p:cNvSpPr/>
          <p:nvPr/>
        </p:nvSpPr>
        <p:spPr>
          <a:xfrm flipH="1">
            <a:off x="0" y="244629"/>
            <a:ext cx="455521" cy="457140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1" name="자유형 10"/>
          <p:cNvSpPr/>
          <p:nvPr/>
        </p:nvSpPr>
        <p:spPr>
          <a:xfrm flipH="1" flipV="1">
            <a:off x="7925" y="389084"/>
            <a:ext cx="457140" cy="457084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2794" y="262099"/>
            <a:ext cx="3375977" cy="2459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0" i="0" baseline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kumimoji="0" lang="ko-KR" altLang="en-US" sz="1000" i="0" baseline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kumimoji="1" lang="ko-KR" altLang="en-US" sz="1000" i="0" baseline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kumimoji="1" lang="ko-KR" altLang="en-US" sz="1000" b="0" i="0" baseline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kumimoji="1" lang="ko-KR" altLang="en-US" sz="1000" b="1" i="0" baseline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kumimoji="1" lang="ko-KR" altLang="en-US" sz="1000" b="0" i="0" baseline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느낀점 4</a:t>
            </a:r>
            <a:endParaRPr kumimoji="1" lang="ko-KR" altLang="en-US" sz="1000" b="0" i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" name="Picture 2" descr="C:\Users\Y\Desktop\화면 캡처 2021-02-05 141457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8440" y="2213151"/>
            <a:ext cx="7886620" cy="3321016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1260" y="1843181"/>
            <a:ext cx="8278118" cy="4033471"/>
          </a:xfrm>
          <a:prstGeom prst="rect">
            <a:avLst/>
          </a:prstGeom>
        </p:spPr>
      </p:pic>
      <p:pic>
        <p:nvPicPr>
          <p:cNvPr id="1027" name="Picture 3" descr="C:\Users\Y\Desktop\화면 캡처 2021-02-05 141457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7003" y="1855965"/>
            <a:ext cx="8286723" cy="39290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1043" y="1338803"/>
            <a:ext cx="7058647" cy="5135482"/>
          </a:xfrm>
          <a:prstGeom prst="rect">
            <a:avLst/>
          </a:prstGeom>
        </p:spPr>
      </p:pic>
      <p:cxnSp>
        <p:nvCxnSpPr>
          <p:cNvPr id="7173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4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 / 개발환경 2   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717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프로젝트 개요</a:t>
            </a:r>
            <a:endParaRPr xmlns:mc="http://schemas.openxmlformats.org/markup-compatibility/2006" xmlns:hp="http://schemas.haansoft.com/office/presentation/8.0" kumimoji="0" lang="ko-KR" altLang="en-US" sz="2000" b="1" i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7176" name=""/>
          <p:cNvSpPr txBox="1"/>
          <p:nvPr/>
        </p:nvSpPr>
        <p:spPr>
          <a:xfrm>
            <a:off x="353938" y="1234851"/>
            <a:ext cx="260779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서비스 소개</a:t>
            </a:r>
            <a:endParaRPr xmlns:mc="http://schemas.openxmlformats.org/markup-compatibility/2006" xmlns:hp="http://schemas.haansoft.com/office/presentation/8.0" kumimoji="0" lang="ko-KR" altLang="en-US" sz="12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717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17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느낀점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느낀점 4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572868" y="2059073"/>
            <a:ext cx="7994997" cy="399211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조성준 </a:t>
            </a:r>
            <a:r>
              <a:rPr lang="en-US" altLang="ko-KR" sz="1600" b="1">
                <a:latin typeface="굴림"/>
                <a:ea typeface="굴림"/>
              </a:rPr>
              <a:t>:</a:t>
            </a:r>
            <a:r>
              <a:rPr lang="ko-KR" altLang="en-US" sz="1600" b="1">
                <a:latin typeface="굴림"/>
                <a:ea typeface="굴림"/>
              </a:rPr>
              <a:t> 프로젝트를 진행하면서 배운 것들을 다시 한번 복습해 보는 시간을 가졌고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아직 많이 부족함을 느꼈다</a:t>
            </a:r>
            <a:r>
              <a:rPr lang="en-US" altLang="ko-KR" sz="1600" b="1">
                <a:latin typeface="굴림"/>
                <a:ea typeface="굴림"/>
              </a:rPr>
              <a:t>.</a:t>
            </a:r>
            <a:r>
              <a:rPr lang="ko-KR" altLang="en-US" sz="1600" b="1">
                <a:latin typeface="굴림"/>
                <a:ea typeface="굴림"/>
              </a:rPr>
              <a:t> 하지만 완성된 결과물을 보며 뿌듯함을 느꼈고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조원들이 없었더라면 더 많이 힘들게 작업하지 않았을까 싶다</a:t>
            </a:r>
            <a:r>
              <a:rPr lang="en-US" altLang="ko-KR" sz="1600" b="1">
                <a:latin typeface="굴림"/>
                <a:ea typeface="굴림"/>
              </a:rPr>
              <a:t>.</a:t>
            </a:r>
            <a:endParaRPr lang="en-US" altLang="ko-KR" sz="1600" b="1">
              <a:latin typeface="굴림"/>
              <a:ea typeface="굴림"/>
            </a:endParaRPr>
          </a:p>
          <a:p>
            <a:pPr>
              <a:defRPr/>
            </a:pPr>
            <a:endParaRPr lang="en-US" altLang="ko-KR" sz="1600" b="1">
              <a:latin typeface="굴림"/>
              <a:ea typeface="굴림"/>
            </a:endParaRPr>
          </a:p>
          <a:p>
            <a:pPr>
              <a:defRPr/>
            </a:pPr>
            <a:endParaRPr lang="en-US" altLang="ko-KR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김다해 </a:t>
            </a:r>
            <a:r>
              <a:rPr lang="en-US" altLang="ko-KR" sz="1600" b="1">
                <a:latin typeface="굴림"/>
                <a:ea typeface="굴림"/>
              </a:rPr>
              <a:t>:</a:t>
            </a:r>
            <a:r>
              <a:rPr lang="ko-KR" altLang="en-US" sz="1600" b="1">
                <a:latin typeface="굴림"/>
                <a:ea typeface="굴림"/>
              </a:rPr>
              <a:t> 설계의 중요성과 구현하기 위해 발생했던 오류들을 통해 많이 배우고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팀원들과의 의사소통을 통해 많은 깨달음을 얻었다.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항상 배우는 자세로 임해야겠다 라고 생각했다</a:t>
            </a:r>
            <a:r>
              <a:rPr lang="en-US" altLang="ko-KR" sz="1600" b="1">
                <a:latin typeface="굴림"/>
                <a:ea typeface="굴림"/>
              </a:rPr>
              <a:t>.</a:t>
            </a:r>
            <a:endParaRPr lang="en-US" altLang="ko-KR" sz="1600" b="1">
              <a:latin typeface="굴림"/>
              <a:ea typeface="굴림"/>
            </a:endParaRPr>
          </a:p>
          <a:p>
            <a:pPr>
              <a:defRPr/>
            </a:pPr>
            <a:endParaRPr lang="en-US" altLang="ko-KR" sz="1600" b="1">
              <a:latin typeface="굴림"/>
              <a:ea typeface="굴림"/>
            </a:endParaRPr>
          </a:p>
          <a:p>
            <a:pPr>
              <a:defRPr/>
            </a:pPr>
            <a:endParaRPr lang="en-US" altLang="ko-KR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이준형 </a:t>
            </a:r>
            <a:r>
              <a:rPr lang="en-US" altLang="ko-KR" sz="1600" b="1">
                <a:latin typeface="굴림"/>
                <a:ea typeface="굴림"/>
              </a:rPr>
              <a:t>:</a:t>
            </a:r>
            <a:r>
              <a:rPr lang="ko-KR" altLang="en-US" sz="1600" b="1">
                <a:latin typeface="굴림"/>
                <a:ea typeface="굴림"/>
              </a:rPr>
              <a:t> 프로젝트를 진행하며 그동안 꼼꼼하지 못하게 했다는것을 깨달았다.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또 이렇게 큰 프로젝트를 처음 개발했기에 로직을 생각하는 부분에 있어 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많이 미숙했던것같다. 팀원들의 격려와 도움덕분에 내가 잘 몰랐던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부분에 대한 이해도가 많이 증가했다.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endParaRPr lang="en-US" altLang="ko-KR" sz="1600" b="1"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4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느낀점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1024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   / </a:t>
            </a:r>
            <a:r>
              <a:rPr xmlns:mc="http://schemas.openxmlformats.org/markup-compatibility/2006" xmlns:hp="http://schemas.haansoft.com/office/presentation/8.0" kumimoji="0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개발환경 2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페이지 소개 3 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/ </a:t>
            </a: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느낀점 4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572868" y="2327655"/>
            <a:ext cx="7994997" cy="32607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서희진 </a:t>
            </a:r>
            <a:r>
              <a:rPr lang="en-US" altLang="ko-KR" sz="1600" b="1">
                <a:latin typeface="굴림"/>
                <a:ea typeface="굴림"/>
              </a:rPr>
              <a:t>:</a:t>
            </a:r>
            <a:r>
              <a:rPr lang="ko-KR" altLang="en-US" sz="1600" b="1">
                <a:latin typeface="굴림"/>
                <a:ea typeface="굴림"/>
              </a:rPr>
              <a:t> 데이터 베이스를 시작으로 스프링까지 3개월동안 방대한 양의 지식을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배우고 그 내용들을 모두 적용하고 좀 더 깊이 공부할 수 있었던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좋은 기회였습니다. &lt;c:set value ="남의 웹 지식"/&gt;해서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&lt;c:out value="나의 웹 지식"/&gt; 할 수 있는 뜻깊은 시간이었습니다.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그리고 성실하고 책임감 있는 팀장님과 팀원들을 만나서 즐겁게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            프로젝트를 진행할 수 있었습니다.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600" b="1">
                <a:latin typeface="굴림"/>
                <a:ea typeface="굴림"/>
              </a:rPr>
              <a:t>최인권 </a:t>
            </a:r>
            <a:r>
              <a:rPr lang="en-US" altLang="ko-KR" sz="1600" b="1">
                <a:latin typeface="굴림"/>
                <a:ea typeface="굴림"/>
              </a:rPr>
              <a:t>: </a:t>
            </a:r>
            <a:r>
              <a:rPr lang="ko-KR" altLang="en-US" sz="1600" b="1">
                <a:latin typeface="굴림"/>
                <a:ea typeface="굴림"/>
              </a:rPr>
              <a:t>코딩을 처음 해보고 처음 배웠던 것들에 대해 완벽하게 이해하지 못했었는데 </a:t>
            </a:r>
            <a:endParaRPr lang="en-US" altLang="ko-KR" sz="1600" b="1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sz="1600" b="1">
                <a:latin typeface="굴림"/>
                <a:ea typeface="굴림"/>
              </a:rPr>
              <a:t>            </a:t>
            </a:r>
            <a:r>
              <a:rPr lang="ko-KR" altLang="en-US" sz="1600" b="1">
                <a:latin typeface="굴림"/>
                <a:ea typeface="굴림"/>
              </a:rPr>
              <a:t>프로젝트를 진행하면서  흐름에대해 조금 더 잘 알게된 것 같습니다. 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sz="1600" b="1">
                <a:latin typeface="굴림"/>
                <a:ea typeface="굴림"/>
              </a:rPr>
              <a:t>            </a:t>
            </a:r>
            <a:r>
              <a:rPr lang="ko-KR" altLang="en-US" sz="1600" b="1">
                <a:latin typeface="굴림"/>
                <a:ea typeface="굴림"/>
              </a:rPr>
              <a:t>많은 에러를 접하고 성장하는 계기가 된 것 같습니다.</a:t>
            </a:r>
            <a:endParaRPr lang="ko-KR" altLang="en-US" sz="1600" b="1">
              <a:latin typeface="굴림"/>
              <a:ea typeface="굴림"/>
            </a:endParaRPr>
          </a:p>
          <a:p>
            <a:pPr>
              <a:defRPr/>
            </a:pPr>
            <a:endParaRPr lang="en-US" altLang="ko-KR" sz="1600" b="1"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3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4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 / 개발환경 2   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7175" name="제목 1"/>
          <p:cNvSpPr>
            <a:spLocks noGrp="1"/>
          </p:cNvSpPr>
          <p:nvPr>
            <p:ph type="title" idx="0"/>
          </p:nvPr>
        </p:nvSpPr>
        <p:spPr>
          <a:xfrm>
            <a:off x="331723" y="1015823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역할분담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7176" name=""/>
          <p:cNvSpPr txBox="1"/>
          <p:nvPr/>
        </p:nvSpPr>
        <p:spPr>
          <a:xfrm>
            <a:off x="353938" y="1234851"/>
            <a:ext cx="2607794" cy="268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역할 소개</a:t>
            </a:r>
            <a:endParaRPr xmlns:mc="http://schemas.openxmlformats.org/markup-compatibility/2006" xmlns:hp="http://schemas.haansoft.com/office/presentation/8.0" kumimoji="0" lang="ko-KR" altLang="en-US" sz="12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7177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178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719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94116" y="1266776"/>
            <a:ext cx="952500" cy="1304925"/>
          </a:xfrm>
          <a:prstGeom prst="rect">
            <a:avLst/>
          </a:prstGeom>
        </p:spPr>
      </p:pic>
      <p:pic>
        <p:nvPicPr>
          <p:cNvPr id="719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62629" y="4872346"/>
            <a:ext cx="952500" cy="1304925"/>
          </a:xfrm>
          <a:prstGeom prst="rect">
            <a:avLst/>
          </a:prstGeom>
        </p:spPr>
      </p:pic>
      <p:pic>
        <p:nvPicPr>
          <p:cNvPr id="719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05333" y="2847151"/>
            <a:ext cx="952500" cy="1304925"/>
          </a:xfrm>
          <a:prstGeom prst="rect">
            <a:avLst/>
          </a:prstGeom>
        </p:spPr>
      </p:pic>
      <p:pic>
        <p:nvPicPr>
          <p:cNvPr id="719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21346" y="4791880"/>
            <a:ext cx="952500" cy="1304925"/>
          </a:xfrm>
          <a:prstGeom prst="rect">
            <a:avLst/>
          </a:prstGeom>
        </p:spPr>
      </p:pic>
      <p:pic>
        <p:nvPicPr>
          <p:cNvPr id="719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66818" y="2775124"/>
            <a:ext cx="952500" cy="1304925"/>
          </a:xfrm>
          <a:prstGeom prst="rect">
            <a:avLst/>
          </a:prstGeom>
        </p:spPr>
      </p:pic>
      <p:sp>
        <p:nvSpPr>
          <p:cNvPr id="7200" name=""/>
          <p:cNvSpPr txBox="1"/>
          <p:nvPr/>
        </p:nvSpPr>
        <p:spPr>
          <a:xfrm>
            <a:off x="1905367" y="2203127"/>
            <a:ext cx="1656621" cy="3667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7201" name=""/>
          <p:cNvSpPr/>
          <p:nvPr/>
        </p:nvSpPr>
        <p:spPr>
          <a:xfrm>
            <a:off x="3485924" y="3059376"/>
            <a:ext cx="2168884" cy="2168884"/>
          </a:xfrm>
          <a:prstGeom prst="ellipse">
            <a:avLst/>
          </a:prstGeom>
          <a:solidFill>
            <a:srgbClr val="fff7c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202" name=""/>
          <p:cNvSpPr txBox="1"/>
          <p:nvPr/>
        </p:nvSpPr>
        <p:spPr>
          <a:xfrm>
            <a:off x="3922123" y="3859748"/>
            <a:ext cx="1296486" cy="63768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>
                <a:latin typeface="맑은 고딕"/>
                <a:ea typeface="맑은 고딕"/>
              </a:rPr>
              <a:t>인사관리</a:t>
            </a:r>
            <a:endParaRPr lang="ko-KR" altLang="en-US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b="1">
                <a:latin typeface="맑은 고딕"/>
                <a:ea typeface="맑은 고딕"/>
              </a:rPr>
              <a:t>시스템</a:t>
            </a: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7203" name=""/>
          <p:cNvSpPr/>
          <p:nvPr/>
        </p:nvSpPr>
        <p:spPr>
          <a:xfrm>
            <a:off x="276685" y="1919239"/>
            <a:ext cx="1872702" cy="792297"/>
          </a:xfrm>
          <a:prstGeom prst="wedgeRoundRectCallout">
            <a:avLst>
              <a:gd name="adj1" fmla="val 35487"/>
              <a:gd name="adj2" fmla="val 97314"/>
              <a:gd name="adj3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</a:rPr>
              <a:t>주 </a:t>
            </a:r>
            <a:r>
              <a:rPr lang="en-US" altLang="ko-KR" sz="1200" b="1">
                <a:solidFill>
                  <a:schemeClr val="dk1"/>
                </a:solidFill>
              </a:rPr>
              <a:t>)</a:t>
            </a:r>
            <a:r>
              <a:rPr lang="ko-KR" altLang="en-US" sz="1200" b="1">
                <a:solidFill>
                  <a:schemeClr val="dk1"/>
                </a:solidFill>
              </a:rPr>
              <a:t>로그인</a:t>
            </a:r>
            <a:r>
              <a:rPr lang="en-US" altLang="ko-KR" sz="1200" b="1">
                <a:solidFill>
                  <a:schemeClr val="dk1"/>
                </a:solidFill>
              </a:rPr>
              <a:t>,</a:t>
            </a:r>
            <a:r>
              <a:rPr lang="ko-KR" altLang="en-US" sz="1200" b="1">
                <a:solidFill>
                  <a:schemeClr val="dk1"/>
                </a:solidFill>
              </a:rPr>
              <a:t> 메뉴 바</a:t>
            </a:r>
            <a:endParaRPr lang="ko-KR" altLang="en-US" sz="12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</a:rPr>
              <a:t>부</a:t>
            </a:r>
            <a:r>
              <a:rPr lang="en-US" altLang="ko-KR" sz="1200" b="1">
                <a:solidFill>
                  <a:schemeClr val="dk1"/>
                </a:solidFill>
              </a:rPr>
              <a:t>)</a:t>
            </a:r>
            <a:r>
              <a:rPr lang="ko-KR" altLang="en-US" sz="1200" b="1">
                <a:solidFill>
                  <a:schemeClr val="dk1"/>
                </a:solidFill>
              </a:rPr>
              <a:t> 게시판</a:t>
            </a:r>
            <a:endParaRPr lang="ko-KR" altLang="en-US" sz="1200" b="1">
              <a:solidFill>
                <a:schemeClr val="dk1"/>
              </a:solidFill>
            </a:endParaRPr>
          </a:p>
        </p:txBody>
      </p:sp>
      <p:sp>
        <p:nvSpPr>
          <p:cNvPr id="7204" name=""/>
          <p:cNvSpPr/>
          <p:nvPr/>
        </p:nvSpPr>
        <p:spPr>
          <a:xfrm>
            <a:off x="132631" y="4584238"/>
            <a:ext cx="1872702" cy="792297"/>
          </a:xfrm>
          <a:prstGeom prst="wedgeRoundRectCallout">
            <a:avLst>
              <a:gd name="adj1" fmla="val 71326"/>
              <a:gd name="adj2" fmla="val 30751"/>
              <a:gd name="adj3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</a:rPr>
              <a:t>주</a:t>
            </a:r>
            <a:r>
              <a:rPr lang="en-US" altLang="ko-KR" sz="1200" b="1">
                <a:solidFill>
                  <a:schemeClr val="dk1"/>
                </a:solidFill>
              </a:rPr>
              <a:t>)</a:t>
            </a:r>
            <a:r>
              <a:rPr lang="ko-KR" altLang="en-US" sz="1200" b="1">
                <a:solidFill>
                  <a:schemeClr val="dk1"/>
                </a:solidFill>
              </a:rPr>
              <a:t> 근태관리 담당</a:t>
            </a:r>
            <a:r>
              <a:rPr lang="en-US" altLang="ko-KR" sz="1200" b="1">
                <a:solidFill>
                  <a:schemeClr val="dk1"/>
                </a:solidFill>
              </a:rPr>
              <a:t>.</a:t>
            </a:r>
            <a:endParaRPr lang="en-US" altLang="ko-KR" sz="12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</a:rPr>
              <a:t>부</a:t>
            </a:r>
            <a:r>
              <a:rPr lang="en-US" altLang="ko-KR" sz="1200" b="1">
                <a:solidFill>
                  <a:schemeClr val="dk1"/>
                </a:solidFill>
              </a:rPr>
              <a:t>)</a:t>
            </a:r>
            <a:r>
              <a:rPr lang="ko-KR" altLang="en-US" sz="1200" b="1">
                <a:solidFill>
                  <a:schemeClr val="dk1"/>
                </a:solidFill>
              </a:rPr>
              <a:t> 메인페이지 </a:t>
            </a:r>
            <a:endParaRPr lang="ko-KR" altLang="en-US" sz="1200" b="1">
              <a:solidFill>
                <a:schemeClr val="dk1"/>
              </a:solidFill>
            </a:endParaRPr>
          </a:p>
        </p:txBody>
      </p:sp>
      <p:sp>
        <p:nvSpPr>
          <p:cNvPr id="7205" name=""/>
          <p:cNvSpPr/>
          <p:nvPr/>
        </p:nvSpPr>
        <p:spPr>
          <a:xfrm>
            <a:off x="6903169" y="4584238"/>
            <a:ext cx="1872702" cy="792297"/>
          </a:xfrm>
          <a:prstGeom prst="wedgeRoundRectCallout">
            <a:avLst>
              <a:gd name="adj1" fmla="val -68453"/>
              <a:gd name="adj2" fmla="val 37919"/>
              <a:gd name="adj3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</a:rPr>
              <a:t>주 </a:t>
            </a:r>
            <a:r>
              <a:rPr lang="en-US" altLang="ko-KR" sz="1200" b="1">
                <a:solidFill>
                  <a:schemeClr val="dk1"/>
                </a:solidFill>
              </a:rPr>
              <a:t>)</a:t>
            </a:r>
            <a:r>
              <a:rPr lang="ko-KR" altLang="en-US" sz="1200" b="1">
                <a:solidFill>
                  <a:schemeClr val="dk1"/>
                </a:solidFill>
              </a:rPr>
              <a:t>게시판 담당</a:t>
            </a:r>
            <a:r>
              <a:rPr lang="en-US" altLang="ko-KR" sz="1200" b="1">
                <a:solidFill>
                  <a:schemeClr val="dk1"/>
                </a:solidFill>
              </a:rPr>
              <a:t>.</a:t>
            </a:r>
            <a:endParaRPr lang="en-US" altLang="ko-KR" sz="12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</a:rPr>
              <a:t>부 </a:t>
            </a:r>
            <a:r>
              <a:rPr lang="en-US" altLang="ko-KR" sz="1200" b="1">
                <a:solidFill>
                  <a:schemeClr val="dk1"/>
                </a:solidFill>
              </a:rPr>
              <a:t>)</a:t>
            </a:r>
            <a:r>
              <a:rPr lang="ko-KR" altLang="en-US" sz="1200" b="1">
                <a:solidFill>
                  <a:schemeClr val="dk1"/>
                </a:solidFill>
              </a:rPr>
              <a:t>메인페이지 게시판</a:t>
            </a:r>
            <a:endParaRPr lang="ko-KR" altLang="en-US" sz="1200" b="1">
              <a:solidFill>
                <a:schemeClr val="dk1"/>
              </a:solidFill>
            </a:endParaRPr>
          </a:p>
        </p:txBody>
      </p:sp>
      <p:sp>
        <p:nvSpPr>
          <p:cNvPr id="7206" name=""/>
          <p:cNvSpPr/>
          <p:nvPr/>
        </p:nvSpPr>
        <p:spPr>
          <a:xfrm>
            <a:off x="7151917" y="2063293"/>
            <a:ext cx="1872702" cy="792297"/>
          </a:xfrm>
          <a:prstGeom prst="wedgeRoundRectCallout">
            <a:avLst>
              <a:gd name="adj1" fmla="val -66405"/>
              <a:gd name="adj2" fmla="val 61471"/>
              <a:gd name="adj3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</a:rPr>
              <a:t>주 </a:t>
            </a:r>
            <a:r>
              <a:rPr lang="en-US" altLang="ko-KR" sz="1200" b="1">
                <a:solidFill>
                  <a:schemeClr val="dk1"/>
                </a:solidFill>
              </a:rPr>
              <a:t>)</a:t>
            </a:r>
            <a:r>
              <a:rPr lang="ko-KR" altLang="en-US" sz="1200" b="1">
                <a:solidFill>
                  <a:schemeClr val="dk1"/>
                </a:solidFill>
              </a:rPr>
              <a:t>인사관리 담당</a:t>
            </a:r>
            <a:r>
              <a:rPr lang="en-US" altLang="ko-KR" sz="1200" b="1">
                <a:solidFill>
                  <a:schemeClr val="dk1"/>
                </a:solidFill>
              </a:rPr>
              <a:t>.</a:t>
            </a:r>
            <a:endParaRPr lang="en-US" altLang="ko-KR" sz="12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</a:rPr>
              <a:t>부</a:t>
            </a:r>
            <a:r>
              <a:rPr lang="en-US" altLang="ko-KR" sz="1200" b="1">
                <a:solidFill>
                  <a:schemeClr val="dk1"/>
                </a:solidFill>
              </a:rPr>
              <a:t>)</a:t>
            </a:r>
            <a:r>
              <a:rPr lang="ko-KR" altLang="en-US" sz="1200" b="1">
                <a:solidFill>
                  <a:schemeClr val="dk1"/>
                </a:solidFill>
              </a:rPr>
              <a:t> 메인 프레임 전담</a:t>
            </a:r>
            <a:endParaRPr lang="ko-KR" altLang="en-US" sz="1200" b="1">
              <a:solidFill>
                <a:schemeClr val="dk1"/>
              </a:solidFill>
            </a:endParaRPr>
          </a:p>
        </p:txBody>
      </p:sp>
      <p:sp>
        <p:nvSpPr>
          <p:cNvPr id="7207" name=""/>
          <p:cNvSpPr/>
          <p:nvPr/>
        </p:nvSpPr>
        <p:spPr>
          <a:xfrm>
            <a:off x="5262698" y="910861"/>
            <a:ext cx="1872702" cy="792297"/>
          </a:xfrm>
          <a:prstGeom prst="wedgeRoundRectCallout">
            <a:avLst>
              <a:gd name="adj1" fmla="val -66405"/>
              <a:gd name="adj2" fmla="val 61471"/>
              <a:gd name="adj3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</a:rPr>
              <a:t>주 </a:t>
            </a:r>
            <a:r>
              <a:rPr lang="en-US" altLang="ko-KR" sz="1200" b="1">
                <a:solidFill>
                  <a:schemeClr val="dk1"/>
                </a:solidFill>
              </a:rPr>
              <a:t>)</a:t>
            </a:r>
            <a:r>
              <a:rPr lang="ko-KR" altLang="en-US" sz="1200" b="1">
                <a:solidFill>
                  <a:schemeClr val="dk1"/>
                </a:solidFill>
              </a:rPr>
              <a:t>급여관리 담당</a:t>
            </a:r>
            <a:r>
              <a:rPr lang="en-US" altLang="ko-KR" sz="1200" b="1">
                <a:solidFill>
                  <a:schemeClr val="dk1"/>
                </a:solidFill>
              </a:rPr>
              <a:t>.</a:t>
            </a:r>
            <a:endParaRPr lang="en-US" altLang="ko-KR" sz="12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</a:rPr>
              <a:t>부 </a:t>
            </a:r>
            <a:r>
              <a:rPr lang="en-US" altLang="ko-KR" sz="1200" b="1">
                <a:solidFill>
                  <a:schemeClr val="dk1"/>
                </a:solidFill>
              </a:rPr>
              <a:t>)</a:t>
            </a:r>
            <a:r>
              <a:rPr lang="ko-KR" altLang="en-US" sz="1200" b="1">
                <a:solidFill>
                  <a:schemeClr val="dk1"/>
                </a:solidFill>
              </a:rPr>
              <a:t> 근태관리 </a:t>
            </a:r>
            <a:endParaRPr lang="en-US" altLang="ko-KR" sz="1200" b="1">
              <a:solidFill>
                <a:schemeClr val="dk1"/>
              </a:solidFill>
            </a:endParaRPr>
          </a:p>
        </p:txBody>
      </p:sp>
      <p:sp>
        <p:nvSpPr>
          <p:cNvPr id="7208" name=""/>
          <p:cNvSpPr txBox="1"/>
          <p:nvPr/>
        </p:nvSpPr>
        <p:spPr>
          <a:xfrm>
            <a:off x="2121448" y="4224103"/>
            <a:ext cx="720270" cy="2995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 b="1">
                <a:latin typeface="맑은 고딕"/>
                <a:ea typeface="맑은 고딕"/>
              </a:rPr>
              <a:t>최인권</a:t>
            </a:r>
            <a:endParaRPr lang="ko-KR" altLang="en-US" sz="1400" b="1">
              <a:latin typeface="맑은 고딕"/>
              <a:ea typeface="맑은 고딕"/>
            </a:endParaRPr>
          </a:p>
        </p:txBody>
      </p:sp>
      <p:sp>
        <p:nvSpPr>
          <p:cNvPr id="7209" name=""/>
          <p:cNvSpPr txBox="1"/>
          <p:nvPr/>
        </p:nvSpPr>
        <p:spPr>
          <a:xfrm>
            <a:off x="2553610" y="6157347"/>
            <a:ext cx="720270" cy="2995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 b="1">
                <a:latin typeface="맑은 고딕"/>
                <a:ea typeface="맑은 고딕"/>
              </a:rPr>
              <a:t>조성준</a:t>
            </a:r>
            <a:endParaRPr lang="ko-KR" altLang="en-US" sz="1400" b="1">
              <a:latin typeface="맑은 고딕"/>
              <a:ea typeface="맑은 고딕"/>
            </a:endParaRPr>
          </a:p>
        </p:txBody>
      </p:sp>
      <p:sp>
        <p:nvSpPr>
          <p:cNvPr id="7210" name=""/>
          <p:cNvSpPr txBox="1"/>
          <p:nvPr/>
        </p:nvSpPr>
        <p:spPr>
          <a:xfrm>
            <a:off x="5578744" y="6240859"/>
            <a:ext cx="720270" cy="3009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 b="1">
                <a:latin typeface="맑은 고딕"/>
                <a:ea typeface="맑은 고딕"/>
              </a:rPr>
              <a:t>이준형</a:t>
            </a:r>
            <a:endParaRPr lang="ko-KR" altLang="en-US" sz="1400" b="1">
              <a:latin typeface="맑은 고딕"/>
              <a:ea typeface="맑은 고딕"/>
            </a:endParaRPr>
          </a:p>
        </p:txBody>
      </p:sp>
      <p:sp>
        <p:nvSpPr>
          <p:cNvPr id="7211" name=""/>
          <p:cNvSpPr txBox="1"/>
          <p:nvPr/>
        </p:nvSpPr>
        <p:spPr>
          <a:xfrm>
            <a:off x="6082933" y="4152076"/>
            <a:ext cx="720270" cy="2995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 b="1">
                <a:latin typeface="맑은 고딕"/>
                <a:ea typeface="맑은 고딕"/>
              </a:rPr>
              <a:t>김다해</a:t>
            </a:r>
            <a:endParaRPr lang="ko-KR" altLang="en-US" sz="1400" b="1">
              <a:latin typeface="맑은 고딕"/>
              <a:ea typeface="맑은 고딕"/>
            </a:endParaRPr>
          </a:p>
        </p:txBody>
      </p:sp>
      <p:sp>
        <p:nvSpPr>
          <p:cNvPr id="7212" name=""/>
          <p:cNvSpPr txBox="1"/>
          <p:nvPr/>
        </p:nvSpPr>
        <p:spPr>
          <a:xfrm>
            <a:off x="4210231" y="2623804"/>
            <a:ext cx="720270" cy="2995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 b="1">
                <a:latin typeface="맑은 고딕"/>
                <a:ea typeface="맑은 고딕"/>
              </a:rPr>
              <a:t>서희진</a:t>
            </a:r>
            <a:endParaRPr lang="ko-KR" altLang="en-US" sz="1400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6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197" name="제목 1"/>
          <p:cNvSpPr>
            <a:spLocks noGrp="1"/>
          </p:cNvSpPr>
          <p:nvPr>
            <p:ph type="title" idx="0"/>
          </p:nvPr>
        </p:nvSpPr>
        <p:spPr>
          <a:xfrm>
            <a:off x="248746" y="978668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웹 설계도 </a:t>
            </a:r>
            <a:endParaRPr xmlns:mc="http://schemas.openxmlformats.org/markup-compatibility/2006" xmlns:hp="http://schemas.haansoft.com/office/presentation/8.0" kumimoji="0" lang="ko-KR" altLang="en-US" sz="2000" b="1" i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8198" name=""/>
          <p:cNvSpPr txBox="1"/>
          <p:nvPr/>
        </p:nvSpPr>
        <p:spPr>
          <a:xfrm>
            <a:off x="353938" y="1234851"/>
            <a:ext cx="260779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서비스 소개</a:t>
            </a:r>
            <a:endParaRPr xmlns:mc="http://schemas.openxmlformats.org/markup-compatibility/2006" xmlns:hp="http://schemas.haansoft.com/office/presentation/8.0" kumimoji="0" lang="ko-KR" altLang="en-US" sz="12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8199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0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1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 / 개발환경 2   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grpSp>
        <p:nvGrpSpPr>
          <p:cNvPr id="8298" name=""/>
          <p:cNvGrpSpPr/>
          <p:nvPr/>
        </p:nvGrpSpPr>
        <p:grpSpPr>
          <a:xfrm rot="0">
            <a:off x="1125996" y="1476274"/>
            <a:ext cx="7838018" cy="5192527"/>
            <a:chOff x="1623851" y="407771"/>
            <a:chExt cx="6760393" cy="5826433"/>
          </a:xfrm>
        </p:grpSpPr>
        <p:sp>
          <p:nvSpPr>
            <p:cNvPr id="8299" name=""/>
            <p:cNvSpPr/>
            <p:nvPr/>
          </p:nvSpPr>
          <p:spPr>
            <a:xfrm>
              <a:off x="1623851" y="407771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00" name=""/>
            <p:cNvSpPr txBox="1"/>
            <p:nvPr/>
          </p:nvSpPr>
          <p:spPr>
            <a:xfrm>
              <a:off x="1623851" y="407771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메인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01" name=""/>
            <p:cNvSpPr/>
            <p:nvPr/>
          </p:nvSpPr>
          <p:spPr>
            <a:xfrm>
              <a:off x="2989950" y="407771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02" name=""/>
            <p:cNvSpPr txBox="1"/>
            <p:nvPr/>
          </p:nvSpPr>
          <p:spPr>
            <a:xfrm>
              <a:off x="2989950" y="407771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인사관리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03" name=""/>
            <p:cNvSpPr/>
            <p:nvPr/>
          </p:nvSpPr>
          <p:spPr>
            <a:xfrm>
              <a:off x="4356048" y="407771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04" name=""/>
            <p:cNvSpPr txBox="1"/>
            <p:nvPr/>
          </p:nvSpPr>
          <p:spPr>
            <a:xfrm>
              <a:off x="4356048" y="407771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급여관리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05" name=""/>
            <p:cNvSpPr/>
            <p:nvPr/>
          </p:nvSpPr>
          <p:spPr>
            <a:xfrm>
              <a:off x="5722147" y="407771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06" name=""/>
            <p:cNvSpPr txBox="1"/>
            <p:nvPr/>
          </p:nvSpPr>
          <p:spPr>
            <a:xfrm>
              <a:off x="5722147" y="407771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근태관리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07" name=""/>
            <p:cNvSpPr/>
            <p:nvPr/>
          </p:nvSpPr>
          <p:spPr>
            <a:xfrm>
              <a:off x="7088246" y="407771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08" name=""/>
            <p:cNvSpPr txBox="1"/>
            <p:nvPr/>
          </p:nvSpPr>
          <p:spPr>
            <a:xfrm>
              <a:off x="7088246" y="407771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게시판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09" name=""/>
            <p:cNvSpPr/>
            <p:nvPr/>
          </p:nvSpPr>
          <p:spPr>
            <a:xfrm>
              <a:off x="1623851" y="1273514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10" name=""/>
            <p:cNvSpPr txBox="1"/>
            <p:nvPr/>
          </p:nvSpPr>
          <p:spPr>
            <a:xfrm>
              <a:off x="1623851" y="1273514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당직신청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11" name=""/>
            <p:cNvSpPr/>
            <p:nvPr/>
          </p:nvSpPr>
          <p:spPr>
            <a:xfrm>
              <a:off x="2989950" y="1273514"/>
              <a:ext cx="1295998" cy="772261"/>
            </a:xfrm>
            <a:prstGeom prst="rect">
              <a:avLst/>
            </a:prstGeom>
            <a:solidFill>
              <a:srgbClr val="e8cc42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12" name=""/>
            <p:cNvSpPr txBox="1"/>
            <p:nvPr/>
          </p:nvSpPr>
          <p:spPr>
            <a:xfrm>
              <a:off x="2989950" y="1273514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/>
                  <a:ea typeface="굴림"/>
                </a:rPr>
                <a:t>사원등록</a:t>
              </a:r>
              <a:endParaRPr lang="ko-KR" alt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굴림"/>
                <a:ea typeface="굴림"/>
              </a:endParaRPr>
            </a:p>
          </p:txBody>
        </p:sp>
        <p:sp>
          <p:nvSpPr>
            <p:cNvPr id="8313" name=""/>
            <p:cNvSpPr/>
            <p:nvPr/>
          </p:nvSpPr>
          <p:spPr>
            <a:xfrm>
              <a:off x="4356048" y="1273514"/>
              <a:ext cx="1295998" cy="772261"/>
            </a:xfrm>
            <a:prstGeom prst="rect">
              <a:avLst/>
            </a:prstGeom>
            <a:solidFill>
              <a:srgbClr val="e8cc42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14" name=""/>
            <p:cNvSpPr txBox="1"/>
            <p:nvPr/>
          </p:nvSpPr>
          <p:spPr>
            <a:xfrm>
              <a:off x="4356048" y="1273514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/>
                  <a:ea typeface="굴림"/>
                </a:rPr>
                <a:t>급여입력</a:t>
              </a:r>
              <a:endParaRPr lang="ko-KR" alt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굴림"/>
                <a:ea typeface="굴림"/>
              </a:endParaRPr>
            </a:p>
          </p:txBody>
        </p:sp>
        <p:sp>
          <p:nvSpPr>
            <p:cNvPr id="8315" name=""/>
            <p:cNvSpPr/>
            <p:nvPr/>
          </p:nvSpPr>
          <p:spPr>
            <a:xfrm>
              <a:off x="5722147" y="1273514"/>
              <a:ext cx="1295998" cy="772261"/>
            </a:xfrm>
            <a:prstGeom prst="rect">
              <a:avLst/>
            </a:prstGeom>
            <a:solidFill>
              <a:srgbClr val="e8cc42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16" name=""/>
            <p:cNvSpPr txBox="1"/>
            <p:nvPr/>
          </p:nvSpPr>
          <p:spPr>
            <a:xfrm>
              <a:off x="5722147" y="1273514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/>
                  <a:ea typeface="굴림"/>
                </a:rPr>
                <a:t>사원전체</a:t>
              </a:r>
              <a:endParaRPr lang="ko-KR" alt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굴림"/>
                <a:ea typeface="굴림"/>
              </a:endParaRPr>
            </a:p>
          </p:txBody>
        </p:sp>
        <p:sp>
          <p:nvSpPr>
            <p:cNvPr id="8317" name=""/>
            <p:cNvSpPr/>
            <p:nvPr/>
          </p:nvSpPr>
          <p:spPr>
            <a:xfrm>
              <a:off x="7088246" y="1273514"/>
              <a:ext cx="1295998" cy="772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18" name=""/>
            <p:cNvSpPr txBox="1"/>
            <p:nvPr/>
          </p:nvSpPr>
          <p:spPr>
            <a:xfrm>
              <a:off x="7088246" y="1273514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19" name=""/>
            <p:cNvSpPr/>
            <p:nvPr/>
          </p:nvSpPr>
          <p:spPr>
            <a:xfrm>
              <a:off x="1623851" y="2115876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20" name=""/>
            <p:cNvSpPr txBox="1"/>
            <p:nvPr/>
          </p:nvSpPr>
          <p:spPr>
            <a:xfrm>
              <a:off x="1623851" y="2115876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월별근무현황</a:t>
              </a:r>
              <a:endParaRPr lang="en-US" altLang="ko-KR" sz="1600" b="1" kern="1200">
                <a:latin typeface="굴림"/>
                <a:ea typeface="굴림"/>
              </a:endParaRPr>
            </a:p>
          </p:txBody>
        </p:sp>
        <p:sp>
          <p:nvSpPr>
            <p:cNvPr id="8321" name=""/>
            <p:cNvSpPr/>
            <p:nvPr/>
          </p:nvSpPr>
          <p:spPr>
            <a:xfrm>
              <a:off x="2989950" y="2115876"/>
              <a:ext cx="1295998" cy="772261"/>
            </a:xfrm>
            <a:prstGeom prst="rect">
              <a:avLst/>
            </a:prstGeom>
            <a:solidFill>
              <a:srgbClr val="e8cc42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22" name=""/>
            <p:cNvSpPr txBox="1"/>
            <p:nvPr/>
          </p:nvSpPr>
          <p:spPr>
            <a:xfrm>
              <a:off x="2989950" y="2115876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/>
                  <a:ea typeface="굴림"/>
                </a:rPr>
                <a:t>사원전체관리</a:t>
              </a:r>
              <a:endParaRPr lang="ko-KR" alt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굴림"/>
                <a:ea typeface="굴림"/>
              </a:endParaRPr>
            </a:p>
          </p:txBody>
        </p:sp>
        <p:sp>
          <p:nvSpPr>
            <p:cNvPr id="8323" name=""/>
            <p:cNvSpPr/>
            <p:nvPr/>
          </p:nvSpPr>
          <p:spPr>
            <a:xfrm>
              <a:off x="4356048" y="2115876"/>
              <a:ext cx="1295998" cy="772261"/>
            </a:xfrm>
            <a:prstGeom prst="rect">
              <a:avLst/>
            </a:prstGeom>
            <a:solidFill>
              <a:srgbClr val="e8cc42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24" name=""/>
            <p:cNvSpPr txBox="1"/>
            <p:nvPr/>
          </p:nvSpPr>
          <p:spPr>
            <a:xfrm>
              <a:off x="4356048" y="2115876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/>
                  <a:ea typeface="굴림"/>
                </a:rPr>
                <a:t>지급현황</a:t>
              </a:r>
              <a:endParaRPr lang="ko-KR" alt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굴림"/>
                <a:ea typeface="굴림"/>
              </a:endParaRPr>
            </a:p>
          </p:txBody>
        </p:sp>
        <p:sp>
          <p:nvSpPr>
            <p:cNvPr id="8325" name=""/>
            <p:cNvSpPr/>
            <p:nvPr/>
          </p:nvSpPr>
          <p:spPr>
            <a:xfrm>
              <a:off x="5722147" y="2115876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26" name=""/>
            <p:cNvSpPr txBox="1"/>
            <p:nvPr/>
          </p:nvSpPr>
          <p:spPr>
            <a:xfrm>
              <a:off x="5722147" y="2115876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사원개인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27" name=""/>
            <p:cNvSpPr/>
            <p:nvPr/>
          </p:nvSpPr>
          <p:spPr>
            <a:xfrm>
              <a:off x="7088246" y="2115876"/>
              <a:ext cx="1295998" cy="772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28" name=""/>
            <p:cNvSpPr txBox="1"/>
            <p:nvPr/>
          </p:nvSpPr>
          <p:spPr>
            <a:xfrm>
              <a:off x="7088246" y="2115876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29" name=""/>
            <p:cNvSpPr/>
            <p:nvPr/>
          </p:nvSpPr>
          <p:spPr>
            <a:xfrm>
              <a:off x="1623851" y="2958238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30" name=""/>
            <p:cNvSpPr txBox="1"/>
            <p:nvPr/>
          </p:nvSpPr>
          <p:spPr>
            <a:xfrm>
              <a:off x="1623851" y="2958238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급여분석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31" name=""/>
            <p:cNvSpPr/>
            <p:nvPr/>
          </p:nvSpPr>
          <p:spPr>
            <a:xfrm>
              <a:off x="2989950" y="2958238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32" name=""/>
            <p:cNvSpPr txBox="1"/>
            <p:nvPr/>
          </p:nvSpPr>
          <p:spPr>
            <a:xfrm>
              <a:off x="2989950" y="2958238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나의정보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33" name=""/>
            <p:cNvSpPr/>
            <p:nvPr/>
          </p:nvSpPr>
          <p:spPr>
            <a:xfrm>
              <a:off x="4356048" y="2934857"/>
              <a:ext cx="1295998" cy="772261"/>
            </a:xfrm>
            <a:prstGeom prst="rect">
              <a:avLst/>
            </a:prstGeom>
            <a:solidFill>
              <a:srgbClr val="e8cc42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34" name=""/>
            <p:cNvSpPr txBox="1"/>
            <p:nvPr/>
          </p:nvSpPr>
          <p:spPr>
            <a:xfrm>
              <a:off x="4356048" y="2934857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굴림"/>
                  <a:ea typeface="굴림"/>
                </a:rPr>
                <a:t>사회보험등록</a:t>
              </a:r>
              <a:endParaRPr lang="ko-KR" alt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굴림"/>
                <a:ea typeface="굴림"/>
              </a:endParaRPr>
            </a:p>
          </p:txBody>
        </p:sp>
        <p:sp>
          <p:nvSpPr>
            <p:cNvPr id="8335" name=""/>
            <p:cNvSpPr/>
            <p:nvPr/>
          </p:nvSpPr>
          <p:spPr>
            <a:xfrm>
              <a:off x="5722147" y="2934857"/>
              <a:ext cx="1295998" cy="772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36" name=""/>
            <p:cNvSpPr txBox="1"/>
            <p:nvPr/>
          </p:nvSpPr>
          <p:spPr>
            <a:xfrm>
              <a:off x="5722147" y="2934857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37" name=""/>
            <p:cNvSpPr/>
            <p:nvPr/>
          </p:nvSpPr>
          <p:spPr>
            <a:xfrm>
              <a:off x="7088246" y="2934857"/>
              <a:ext cx="1295998" cy="772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38" name=""/>
            <p:cNvSpPr txBox="1"/>
            <p:nvPr/>
          </p:nvSpPr>
          <p:spPr>
            <a:xfrm>
              <a:off x="7088246" y="2934857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39" name=""/>
            <p:cNvSpPr/>
            <p:nvPr/>
          </p:nvSpPr>
          <p:spPr>
            <a:xfrm>
              <a:off x="1623851" y="3777219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40" name=""/>
            <p:cNvSpPr txBox="1"/>
            <p:nvPr/>
          </p:nvSpPr>
          <p:spPr>
            <a:xfrm>
              <a:off x="1623851" y="3777219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공지사항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41" name=""/>
            <p:cNvSpPr/>
            <p:nvPr/>
          </p:nvSpPr>
          <p:spPr>
            <a:xfrm>
              <a:off x="2989950" y="3777219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42" name=""/>
            <p:cNvSpPr txBox="1"/>
            <p:nvPr/>
          </p:nvSpPr>
          <p:spPr>
            <a:xfrm>
              <a:off x="2989950" y="3777219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사원조회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43" name=""/>
            <p:cNvSpPr/>
            <p:nvPr/>
          </p:nvSpPr>
          <p:spPr>
            <a:xfrm>
              <a:off x="4356048" y="3777219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44" name=""/>
            <p:cNvSpPr txBox="1"/>
            <p:nvPr/>
          </p:nvSpPr>
          <p:spPr>
            <a:xfrm>
              <a:off x="4356048" y="3777219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급여명세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45" name=""/>
            <p:cNvSpPr/>
            <p:nvPr/>
          </p:nvSpPr>
          <p:spPr>
            <a:xfrm>
              <a:off x="5722147" y="3777219"/>
              <a:ext cx="1295998" cy="772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46" name=""/>
            <p:cNvSpPr txBox="1"/>
            <p:nvPr/>
          </p:nvSpPr>
          <p:spPr>
            <a:xfrm>
              <a:off x="5722147" y="3777219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47" name=""/>
            <p:cNvSpPr/>
            <p:nvPr/>
          </p:nvSpPr>
          <p:spPr>
            <a:xfrm>
              <a:off x="7088246" y="3777219"/>
              <a:ext cx="1295998" cy="772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48" name=""/>
            <p:cNvSpPr txBox="1"/>
            <p:nvPr/>
          </p:nvSpPr>
          <p:spPr>
            <a:xfrm>
              <a:off x="7088246" y="3777219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49" name=""/>
            <p:cNvSpPr/>
            <p:nvPr/>
          </p:nvSpPr>
          <p:spPr>
            <a:xfrm>
              <a:off x="1623851" y="4619581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50" name=""/>
            <p:cNvSpPr txBox="1"/>
            <p:nvPr/>
          </p:nvSpPr>
          <p:spPr>
            <a:xfrm>
              <a:off x="1623851" y="4619581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게시판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51" name=""/>
            <p:cNvSpPr/>
            <p:nvPr/>
          </p:nvSpPr>
          <p:spPr>
            <a:xfrm>
              <a:off x="2989950" y="4619581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52" name=""/>
            <p:cNvSpPr txBox="1"/>
            <p:nvPr/>
          </p:nvSpPr>
          <p:spPr>
            <a:xfrm>
              <a:off x="2989950" y="4619581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증명서발급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53" name=""/>
            <p:cNvSpPr/>
            <p:nvPr/>
          </p:nvSpPr>
          <p:spPr>
            <a:xfrm>
              <a:off x="4356048" y="4619581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54" name=""/>
            <p:cNvSpPr txBox="1"/>
            <p:nvPr/>
          </p:nvSpPr>
          <p:spPr>
            <a:xfrm>
              <a:off x="4356048" y="4619581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사회보험요율조회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55" name=""/>
            <p:cNvSpPr/>
            <p:nvPr/>
          </p:nvSpPr>
          <p:spPr>
            <a:xfrm>
              <a:off x="5722147" y="4619581"/>
              <a:ext cx="1295998" cy="772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56" name=""/>
            <p:cNvSpPr txBox="1"/>
            <p:nvPr/>
          </p:nvSpPr>
          <p:spPr>
            <a:xfrm>
              <a:off x="5722147" y="4619581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58" name=""/>
            <p:cNvSpPr txBox="1"/>
            <p:nvPr/>
          </p:nvSpPr>
          <p:spPr>
            <a:xfrm>
              <a:off x="7088246" y="4619581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59" name=""/>
            <p:cNvSpPr/>
            <p:nvPr/>
          </p:nvSpPr>
          <p:spPr>
            <a:xfrm>
              <a:off x="1623851" y="5461943"/>
              <a:ext cx="1295998" cy="772261"/>
            </a:xfrm>
            <a:prstGeom prst="rect">
              <a:avLst/>
            </a:prstGeom>
            <a:solidFill>
              <a:srgbClr val="422100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60" name=""/>
            <p:cNvSpPr txBox="1"/>
            <p:nvPr/>
          </p:nvSpPr>
          <p:spPr>
            <a:xfrm>
              <a:off x="1623851" y="5461943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600" b="1" kern="1200">
                  <a:latin typeface="굴림"/>
                  <a:ea typeface="굴림"/>
                </a:rPr>
                <a:t>인사담당자</a:t>
              </a: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61" name=""/>
            <p:cNvSpPr/>
            <p:nvPr/>
          </p:nvSpPr>
          <p:spPr>
            <a:xfrm>
              <a:off x="2989950" y="5461943"/>
              <a:ext cx="1295998" cy="772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62" name=""/>
            <p:cNvSpPr txBox="1"/>
            <p:nvPr/>
          </p:nvSpPr>
          <p:spPr>
            <a:xfrm>
              <a:off x="2989950" y="5461943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63" name=""/>
            <p:cNvSpPr/>
            <p:nvPr/>
          </p:nvSpPr>
          <p:spPr>
            <a:xfrm>
              <a:off x="4356048" y="5461943"/>
              <a:ext cx="1295998" cy="772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64" name=""/>
            <p:cNvSpPr txBox="1"/>
            <p:nvPr/>
          </p:nvSpPr>
          <p:spPr>
            <a:xfrm>
              <a:off x="4356048" y="5461943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65" name=""/>
            <p:cNvSpPr/>
            <p:nvPr/>
          </p:nvSpPr>
          <p:spPr>
            <a:xfrm>
              <a:off x="5722147" y="5461943"/>
              <a:ext cx="1295998" cy="772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66" name=""/>
            <p:cNvSpPr txBox="1"/>
            <p:nvPr/>
          </p:nvSpPr>
          <p:spPr>
            <a:xfrm>
              <a:off x="5722147" y="5461943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  <p:sp>
          <p:nvSpPr>
            <p:cNvPr id="8367" name=""/>
            <p:cNvSpPr/>
            <p:nvPr/>
          </p:nvSpPr>
          <p:spPr>
            <a:xfrm>
              <a:off x="7088246" y="5461943"/>
              <a:ext cx="1295998" cy="772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68" name=""/>
            <p:cNvSpPr txBox="1"/>
            <p:nvPr/>
          </p:nvSpPr>
          <p:spPr>
            <a:xfrm>
              <a:off x="7088246" y="5461943"/>
              <a:ext cx="1295998" cy="77226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0960" tIns="60960" rIns="60960" bIns="6096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600" b="1" kern="1200">
                <a:latin typeface="굴림"/>
                <a:ea typeface="굴림"/>
              </a:endParaRPr>
            </a:p>
          </p:txBody>
        </p:sp>
      </p:grpSp>
      <p:sp>
        <p:nvSpPr>
          <p:cNvPr id="8369" name=""/>
          <p:cNvSpPr/>
          <p:nvPr/>
        </p:nvSpPr>
        <p:spPr>
          <a:xfrm>
            <a:off x="7235365" y="5372315"/>
            <a:ext cx="432162" cy="144054"/>
          </a:xfrm>
          <a:prstGeom prst="rect">
            <a:avLst/>
          </a:prstGeom>
          <a:solidFill>
            <a:srgbClr val="ffe766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370" name=""/>
          <p:cNvSpPr txBox="1"/>
          <p:nvPr/>
        </p:nvSpPr>
        <p:spPr>
          <a:xfrm>
            <a:off x="7667527" y="5251789"/>
            <a:ext cx="1152431" cy="3374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/>
              <a:t>:</a:t>
            </a:r>
            <a:r>
              <a:rPr lang="ko-KR" altLang="en-US" sz="1600" b="1"/>
              <a:t> </a:t>
            </a:r>
            <a:r>
              <a:rPr lang="ko-KR" altLang="en-US" sz="1600" b="1">
                <a:latin typeface="Calibri"/>
                <a:cs typeface="Calibri"/>
              </a:rPr>
              <a:t>관리자</a:t>
            </a:r>
            <a:endParaRPr lang="ko-KR" altLang="en-US" sz="1600" b="1">
              <a:latin typeface="Calibri"/>
              <a:cs typeface="Calibri"/>
            </a:endParaRPr>
          </a:p>
        </p:txBody>
      </p:sp>
      <p:sp>
        <p:nvSpPr>
          <p:cNvPr id="8371" name=""/>
          <p:cNvSpPr/>
          <p:nvPr/>
        </p:nvSpPr>
        <p:spPr>
          <a:xfrm>
            <a:off x="7235367" y="5804477"/>
            <a:ext cx="432162" cy="144054"/>
          </a:xfrm>
          <a:prstGeom prst="rect">
            <a:avLst/>
          </a:prstGeom>
          <a:solidFill>
            <a:srgbClr val="4221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72" name=""/>
          <p:cNvSpPr txBox="1"/>
          <p:nvPr/>
        </p:nvSpPr>
        <p:spPr>
          <a:xfrm>
            <a:off x="7667529" y="5683951"/>
            <a:ext cx="1473204" cy="33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:</a:t>
            </a:r>
            <a:r>
              <a:rPr lang="ko-KR" altLang="en-US" sz="1600" b="1"/>
              <a:t> 사원</a:t>
            </a:r>
            <a:r>
              <a:rPr lang="en-US" altLang="ko-KR" sz="1600" b="1"/>
              <a:t>,</a:t>
            </a:r>
            <a:r>
              <a:rPr lang="ko-KR" altLang="en-US" sz="1600" b="1"/>
              <a:t>관리자</a:t>
            </a:r>
            <a:endParaRPr lang="ko-KR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6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197" name="제목 1"/>
          <p:cNvSpPr>
            <a:spLocks noGrp="1"/>
          </p:cNvSpPr>
          <p:nvPr>
            <p:ph type="title" idx="0"/>
          </p:nvPr>
        </p:nvSpPr>
        <p:spPr>
          <a:xfrm>
            <a:off x="320773" y="978668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인사관리</a:t>
            </a:r>
            <a:r>
              <a:rPr xmlns:mc="http://schemas.openxmlformats.org/markup-compatibility/2006" xmlns:hp="http://schemas.haansoft.com/office/presentation/8.0" kumimoji="0" lang="en-US" altLang="ko-KR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UML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8198" name=""/>
          <p:cNvSpPr txBox="1"/>
          <p:nvPr/>
        </p:nvSpPr>
        <p:spPr>
          <a:xfrm>
            <a:off x="353938" y="1234851"/>
            <a:ext cx="260779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서비스 소개</a:t>
            </a:r>
            <a:endParaRPr xmlns:mc="http://schemas.openxmlformats.org/markup-compatibility/2006" xmlns:hp="http://schemas.haansoft.com/office/presentation/8.0" kumimoji="0" lang="ko-KR" altLang="en-US" sz="12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8199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0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1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 / 개발환경 2   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83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9583" y="1554884"/>
            <a:ext cx="5661564" cy="5157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6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197" name="제목 1"/>
          <p:cNvSpPr>
            <a:spLocks noGrp="1"/>
          </p:cNvSpPr>
          <p:nvPr>
            <p:ph type="title" idx="0"/>
          </p:nvPr>
        </p:nvSpPr>
        <p:spPr>
          <a:xfrm>
            <a:off x="320773" y="978668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급여관리</a:t>
            </a:r>
            <a:r>
              <a:rPr xmlns:mc="http://schemas.openxmlformats.org/markup-compatibility/2006" xmlns:hp="http://schemas.haansoft.com/office/presentation/8.0" kumimoji="0" lang="en-US" altLang="ko-KR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UML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8198" name=""/>
          <p:cNvSpPr txBox="1"/>
          <p:nvPr/>
        </p:nvSpPr>
        <p:spPr>
          <a:xfrm>
            <a:off x="353938" y="1234851"/>
            <a:ext cx="260779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서비스 소개</a:t>
            </a:r>
            <a:endParaRPr xmlns:mc="http://schemas.openxmlformats.org/markup-compatibility/2006" xmlns:hp="http://schemas.haansoft.com/office/presentation/8.0" kumimoji="0" lang="ko-KR" altLang="en-US" sz="12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8199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0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1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 / 개발환경 2   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83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6687" y="1458721"/>
            <a:ext cx="6827356" cy="5138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6" name=""/>
          <p:cNvCxnSpPr/>
          <p:nvPr/>
        </p:nvCxnSpPr>
        <p:spPr>
          <a:xfrm>
            <a:off x="0" y="541262"/>
            <a:ext cx="9140733" cy="0"/>
          </a:xfrm>
          <a:prstGeom prst="line">
            <a:avLst/>
          </a:prstGeom>
          <a:ln w="28634" cap="flat" cmpd="sng" algn="ctr">
            <a:solidFill>
              <a:srgbClr val="ffc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197" name="제목 1"/>
          <p:cNvSpPr>
            <a:spLocks noGrp="1"/>
          </p:cNvSpPr>
          <p:nvPr>
            <p:ph type="title" idx="0"/>
          </p:nvPr>
        </p:nvSpPr>
        <p:spPr>
          <a:xfrm>
            <a:off x="320773" y="978668"/>
            <a:ext cx="3518848" cy="26189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급여관리</a:t>
            </a:r>
            <a:r>
              <a:rPr xmlns:mc="http://schemas.openxmlformats.org/markup-compatibility/2006" xmlns:hp="http://schemas.haansoft.com/office/presentation/8.0" kumimoji="0" lang="en-US" altLang="ko-KR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UML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c000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ffc000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8198" name=""/>
          <p:cNvSpPr txBox="1"/>
          <p:nvPr/>
        </p:nvSpPr>
        <p:spPr>
          <a:xfrm>
            <a:off x="353938" y="1234851"/>
            <a:ext cx="260779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서비스 소개</a:t>
            </a:r>
            <a:endParaRPr xmlns:mc="http://schemas.openxmlformats.org/markup-compatibility/2006" xmlns:hp="http://schemas.haansoft.com/office/presentation/8.0" kumimoji="0" lang="ko-KR" altLang="en-US" sz="12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8199" name=""/>
          <p:cNvSpPr/>
          <p:nvPr/>
        </p:nvSpPr>
        <p:spPr>
          <a:xfrm flipH="1">
            <a:off x="0" y="244424"/>
            <a:ext cx="455526" cy="45714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1" h="8190">
                <a:moveTo>
                  <a:pt x="8161" y="4095"/>
                </a:moveTo>
                <a:cubicBezTo>
                  <a:pt x="8161" y="1833"/>
                  <a:pt x="6333" y="0"/>
                  <a:pt x="4080" y="0"/>
                </a:cubicBezTo>
                <a:cubicBezTo>
                  <a:pt x="1827" y="0"/>
                  <a:pt x="0" y="1833"/>
                  <a:pt x="0" y="4095"/>
                </a:cubicBezTo>
                <a:lnTo>
                  <a:pt x="2040" y="4095"/>
                </a:lnTo>
                <a:cubicBezTo>
                  <a:pt x="2040" y="2963"/>
                  <a:pt x="2953" y="2047"/>
                  <a:pt x="4080" y="2047"/>
                </a:cubicBezTo>
                <a:cubicBezTo>
                  <a:pt x="5207" y="2047"/>
                  <a:pt x="6120" y="2963"/>
                  <a:pt x="6120" y="4095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0" name=""/>
          <p:cNvSpPr/>
          <p:nvPr/>
        </p:nvSpPr>
        <p:spPr>
          <a:xfrm flipH="1" flipV="1">
            <a:off x="7926" y="388880"/>
            <a:ext cx="457145" cy="457089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90" h="8189">
                <a:moveTo>
                  <a:pt x="8190" y="4094"/>
                </a:moveTo>
                <a:cubicBezTo>
                  <a:pt x="8190" y="1833"/>
                  <a:pt x="6356" y="0"/>
                  <a:pt x="4095" y="0"/>
                </a:cubicBezTo>
                <a:cubicBezTo>
                  <a:pt x="1833" y="0"/>
                  <a:pt x="0" y="1833"/>
                  <a:pt x="0" y="4094"/>
                </a:cubicBezTo>
                <a:lnTo>
                  <a:pt x="2047" y="4094"/>
                </a:lnTo>
                <a:cubicBezTo>
                  <a:pt x="2047" y="2963"/>
                  <a:pt x="2963" y="2047"/>
                  <a:pt x="4095" y="2047"/>
                </a:cubicBezTo>
                <a:cubicBezTo>
                  <a:pt x="5226" y="2047"/>
                  <a:pt x="6142" y="2963"/>
                  <a:pt x="6142" y="4094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1" name=""/>
          <p:cNvSpPr txBox="1"/>
          <p:nvPr/>
        </p:nvSpPr>
        <p:spPr>
          <a:xfrm>
            <a:off x="5602851" y="261895"/>
            <a:ext cx="3376011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서비스 소개 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Calibri"/>
                <a:ea typeface="맑은 고딕"/>
              </a:rPr>
              <a:t>   / 개발환경 2   / 페이지 소개 3   / 느낀점 4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80808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83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4783" y="1554884"/>
            <a:ext cx="6831166" cy="5118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1112</ep:Words>
  <ep:PresentationFormat>화면 슬라이드 쇼(4:3)</ep:PresentationFormat>
  <ep:Paragraphs>217</ep:Paragraphs>
  <ep:Slides>41</ep:Slides>
  <ep:Notes>26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ep:HeadingPairs>
  <ep:TitlesOfParts>
    <vt:vector size="44" baseType="lpstr">
      <vt:lpstr>한컴오피스</vt:lpstr>
      <vt:lpstr>한컴오피스</vt:lpstr>
      <vt:lpstr>1_한컴오피스</vt:lpstr>
      <vt:lpstr>인사관리시스템</vt:lpstr>
      <vt:lpstr>슬라이드 2</vt:lpstr>
      <vt:lpstr>프로젝트 개요</vt:lpstr>
      <vt:lpstr>프로젝트 개요</vt:lpstr>
      <vt:lpstr>역할분담</vt:lpstr>
      <vt:lpstr>웹 설계도</vt:lpstr>
      <vt:lpstr>인사관리UML</vt:lpstr>
      <vt:lpstr>급여관리UML</vt:lpstr>
      <vt:lpstr>급여관리UML</vt:lpstr>
      <vt:lpstr>근태관리UML</vt:lpstr>
      <vt:lpstr>게시판UML</vt:lpstr>
      <vt:lpstr>개발 도구</vt:lpstr>
      <vt:lpstr>개발 도구</vt:lpstr>
      <vt:lpstr>데이터 베이스 구성(ERD)</vt:lpstr>
      <vt:lpstr>로그인</vt:lpstr>
      <vt:lpstr>로그인</vt:lpstr>
      <vt:lpstr>로그인 후의 창</vt:lpstr>
      <vt:lpstr>왼쪽 메뉴 리스트</vt:lpstr>
      <vt:lpstr>왼쪽 메뉴 리스트</vt:lpstr>
      <vt:lpstr>인사관리</vt:lpstr>
      <vt:lpstr>인사관리</vt:lpstr>
      <vt:lpstr>인사관리</vt:lpstr>
      <vt:lpstr>인사관리</vt:lpstr>
      <vt:lpstr>인사관리</vt:lpstr>
      <vt:lpstr>인사관리</vt:lpstr>
      <vt:lpstr>인사관리</vt:lpstr>
      <vt:lpstr>급여관리</vt:lpstr>
      <vt:lpstr>급여관리</vt:lpstr>
      <vt:lpstr>급여관리</vt:lpstr>
      <vt:lpstr>급여관리</vt:lpstr>
      <vt:lpstr>급여관리</vt:lpstr>
      <vt:lpstr>급여관리</vt:lpstr>
      <vt:lpstr>급여관리</vt:lpstr>
      <vt:lpstr>근태관리</vt:lpstr>
      <vt:lpstr>근태관리</vt:lpstr>
      <vt:lpstr>근태관리</vt:lpstr>
      <vt:lpstr>게시판</vt:lpstr>
      <vt:lpstr>게시판</vt:lpstr>
      <vt:lpstr>게시판</vt:lpstr>
      <vt:lpstr>느낀점</vt:lpstr>
      <vt:lpstr>느낀점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2016-01-11T04:43:00.000</dcterms:created>
  <dc:creator>yebi1</dc:creator>
  <cp:lastModifiedBy>asdfz</cp:lastModifiedBy>
  <dcterms:modified xsi:type="dcterms:W3CDTF">2021-02-05T09:33:46.690</dcterms:modified>
  <cp:revision>106</cp:revision>
  <dc:title>PowerPoint 프레젠테이션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